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 id="260" r:id="rId6"/>
    <p:sldId id="261" r:id="rId7"/>
    <p:sldId id="266" r:id="rId8"/>
    <p:sldId id="262" r:id="rId9"/>
    <p:sldId id="263" r:id="rId10"/>
    <p:sldId id="264"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BqeWyyTFPvkUlsyt5R1Jcg==" hashData="vX5/WTko8iM2+VBXP9ez64llD/A="/>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92" d="100"/>
          <a:sy n="92" d="100"/>
        </p:scale>
        <p:origin x="-122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Modifiez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6" name="Espace réservé de la date 15"/>
          <p:cNvSpPr>
            <a:spLocks noGrp="1"/>
          </p:cNvSpPr>
          <p:nvPr>
            <p:ph type="dt" sz="half" idx="10"/>
          </p:nvPr>
        </p:nvSpPr>
        <p:spPr/>
        <p:txBody>
          <a:bodyPr/>
          <a:lstStyle/>
          <a:p>
            <a:fld id="{792DE4EA-DA71-4869-BE1E-7AA4C54C8293}" type="datetimeFigureOut">
              <a:rPr lang="fr-FR" smtClean="0"/>
              <a:t>19/06/2019</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92DE4EA-DA71-4869-BE1E-7AA4C54C8293}" type="datetimeFigureOut">
              <a:rPr lang="fr-FR" smtClean="0"/>
              <a:t>19/06/2019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92DE4EA-DA71-4869-BE1E-7AA4C54C8293}" type="datetimeFigureOut">
              <a:rPr lang="fr-FR" smtClean="0"/>
              <a:t>19/06/2019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Modifiez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792DE4EA-DA71-4869-BE1E-7AA4C54C8293}" type="datetimeFigureOut">
              <a:rPr lang="fr-FR" smtClean="0"/>
              <a:t>19/06/2019</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9" name="Espace réservé de la date 18"/>
          <p:cNvSpPr>
            <a:spLocks noGrp="1"/>
          </p:cNvSpPr>
          <p:nvPr>
            <p:ph type="dt" sz="half" idx="10"/>
          </p:nvPr>
        </p:nvSpPr>
        <p:spPr/>
        <p:txBody>
          <a:bodyPr/>
          <a:lstStyle/>
          <a:p>
            <a:fld id="{792DE4EA-DA71-4869-BE1E-7AA4C54C8293}" type="datetimeFigureOut">
              <a:rPr lang="fr-FR" smtClean="0"/>
              <a:t>19/06/2019</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444380D3-EADC-4B12-A6FC-C5A46B05AB79}" type="slidenum">
              <a:rPr lang="fr-FR" smtClean="0"/>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792DE4EA-DA71-4869-BE1E-7AA4C54C8293}" type="datetimeFigureOut">
              <a:rPr lang="fr-FR" smtClean="0"/>
              <a:t>19/06/2019</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792DE4EA-DA71-4869-BE1E-7AA4C54C8293}" type="datetimeFigureOut">
              <a:rPr lang="fr-FR" smtClean="0"/>
              <a:t>19/06/2019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444380D3-EADC-4B12-A6FC-C5A46B05AB79}" type="slidenum">
              <a:rPr lang="fr-FR" smtClean="0"/>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792DE4EA-DA71-4869-BE1E-7AA4C54C8293}" type="datetimeFigureOut">
              <a:rPr lang="fr-FR" smtClean="0"/>
              <a:t>19/06/2019</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792DE4EA-DA71-4869-BE1E-7AA4C54C8293}" type="datetimeFigureOut">
              <a:rPr lang="fr-FR" smtClean="0"/>
              <a:t>19/06/2019</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792DE4EA-DA71-4869-BE1E-7AA4C54C8293}" type="datetimeFigureOut">
              <a:rPr lang="fr-FR" smtClean="0"/>
              <a:t>19/06/2019</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44380D3-EADC-4B12-A6FC-C5A46B05AB79}"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792DE4EA-DA71-4869-BE1E-7AA4C54C8293}" type="datetimeFigureOut">
              <a:rPr lang="fr-FR" smtClean="0"/>
              <a:t>19/06/2019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444380D3-EADC-4B12-A6FC-C5A46B05AB79}" type="slidenum">
              <a:rPr lang="fr-FR" smtClean="0"/>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2DE4EA-DA71-4869-BE1E-7AA4C54C8293}" type="datetimeFigureOut">
              <a:rPr lang="fr-FR" smtClean="0"/>
              <a:t>19/06/2019</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44380D3-EADC-4B12-A6FC-C5A46B05AB79}" type="slidenum">
              <a:rPr lang="fr-FR" smtClean="0"/>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Modifiez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decathlondom.franceolympique.com/decathlondom/fichiers/pages/fiches_techniques/bowling/bowling.htm" TargetMode="Externa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4.gif"/><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image" Target="../media/image22.pn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5.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8.xml"/><Relationship Id="rId4" Type="http://schemas.openxmlformats.org/officeDocument/2006/relationships/image" Target="../media/image4.gif"/></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8.xml"/><Relationship Id="rId4" Type="http://schemas.openxmlformats.org/officeDocument/2006/relationships/image" Target="../media/image4.gif"/></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0.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42900" y="764704"/>
            <a:ext cx="8458200" cy="1222375"/>
          </a:xfrm>
        </p:spPr>
        <p:txBody>
          <a:bodyPr/>
          <a:lstStyle/>
          <a:p>
            <a:r>
              <a:rPr lang="fr-FR" b="1" dirty="0"/>
              <a:t>Le </a:t>
            </a:r>
            <a:r>
              <a:rPr lang="fr-FR" b="1" dirty="0" smtClean="0"/>
              <a:t>bowling</a:t>
            </a:r>
            <a:r>
              <a:rPr lang="fr-FR" dirty="0" smtClean="0"/>
              <a:t/>
            </a:r>
            <a:br>
              <a:rPr lang="fr-FR" dirty="0" smtClean="0"/>
            </a:br>
            <a:endParaRPr lang="fr-FR" dirty="0"/>
          </a:p>
        </p:txBody>
      </p:sp>
      <p:sp>
        <p:nvSpPr>
          <p:cNvPr id="3" name="Sous-titre 2"/>
          <p:cNvSpPr>
            <a:spLocks noGrp="1"/>
          </p:cNvSpPr>
          <p:nvPr>
            <p:ph type="subTitle" idx="1"/>
          </p:nvPr>
        </p:nvSpPr>
        <p:spPr>
          <a:xfrm>
            <a:off x="683568" y="4725144"/>
            <a:ext cx="8136904" cy="1919064"/>
          </a:xfrm>
        </p:spPr>
        <p:txBody>
          <a:bodyPr>
            <a:normAutofit/>
          </a:bodyPr>
          <a:lstStyle/>
          <a:p>
            <a:r>
              <a:rPr lang="fr-FR" dirty="0" smtClean="0"/>
              <a:t>Le bowling, un sport renversant… </a:t>
            </a:r>
            <a:r>
              <a:rPr lang="fr-FR" sz="1200" dirty="0" smtClean="0"/>
              <a:t>(clic gauche pour défiler            ou la touche « entrée »)</a:t>
            </a:r>
          </a:p>
          <a:p>
            <a:endParaRPr lang="fr-FR" sz="1200" dirty="0"/>
          </a:p>
          <a:p>
            <a:endParaRPr lang="fr-FR" sz="1200" dirty="0" smtClean="0"/>
          </a:p>
          <a:p>
            <a:endParaRPr lang="fr-FR" sz="1200" dirty="0"/>
          </a:p>
          <a:p>
            <a:endParaRPr lang="fr-FR" sz="1200" dirty="0" smtClean="0"/>
          </a:p>
          <a:p>
            <a:r>
              <a:rPr lang="fr-FR" sz="1200" dirty="0" smtClean="0">
                <a:hlinkClick r:id="rId2" tooltip="http://decathlondom.franceolympique.com/decathlondom/fichiers/pages/fiches_techniques/bowling/bowling.htm"/>
              </a:rPr>
              <a:t>http://decathlondom.franceolympique.com/decathlondom/fichiers/pages/fiches_techniques/bowling/bowling.htm</a:t>
            </a:r>
            <a:endParaRPr lang="fr-FR" sz="1200" dirty="0" smtClean="0"/>
          </a:p>
          <a:p>
            <a:endParaRPr lang="fr-FR" sz="12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367" y="2554172"/>
            <a:ext cx="18669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32240" y="4941168"/>
            <a:ext cx="432048" cy="383475"/>
          </a:xfrm>
          <a:prstGeom prst="rect">
            <a:avLst/>
          </a:prstGeom>
        </p:spPr>
      </p:pic>
    </p:spTree>
    <p:extLst>
      <p:ext uri="{BB962C8B-B14F-4D97-AF65-F5344CB8AC3E}">
        <p14:creationId xmlns:p14="http://schemas.microsoft.com/office/powerpoint/2010/main" val="4095913340"/>
      </p:ext>
    </p:extLst>
  </p:cSld>
  <p:clrMapOvr>
    <a:masterClrMapping/>
  </p:clrMapOvr>
  <mc:AlternateContent xmlns:mc="http://schemas.openxmlformats.org/markup-compatibility/2006" xmlns:p14="http://schemas.microsoft.com/office/powerpoint/2010/main">
    <mc:Choice Requires="p14">
      <p:transition spd="slow" p14:dur="200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1000"/>
                                        <p:tgtEl>
                                          <p:spTgt spid="3">
                                            <p:txEl>
                                              <p:pRg st="5" end="5"/>
                                            </p:txEl>
                                          </p:spTgt>
                                        </p:tgtEl>
                                      </p:cBhvr>
                                    </p:animEffect>
                                    <p:anim calcmode="lin" valueType="num">
                                      <p:cBhvr>
                                        <p:cTn id="1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027"/>
                                        </p:tgtEl>
                                        <p:attrNameLst>
                                          <p:attrName>style.visibility</p:attrName>
                                        </p:attrNameLst>
                                      </p:cBhvr>
                                      <p:to>
                                        <p:strVal val="visible"/>
                                      </p:to>
                                    </p:set>
                                    <p:animEffect transition="in" filter="fade">
                                      <p:cBhvr>
                                        <p:cTn id="23" dur="1000"/>
                                        <p:tgtEl>
                                          <p:spTgt spid="1027"/>
                                        </p:tgtEl>
                                      </p:cBhvr>
                                    </p:animEffect>
                                    <p:anim calcmode="lin" valueType="num">
                                      <p:cBhvr>
                                        <p:cTn id="24" dur="1000" fill="hold"/>
                                        <p:tgtEl>
                                          <p:spTgt spid="1027"/>
                                        </p:tgtEl>
                                        <p:attrNameLst>
                                          <p:attrName>ppt_x</p:attrName>
                                        </p:attrNameLst>
                                      </p:cBhvr>
                                      <p:tavLst>
                                        <p:tav tm="0">
                                          <p:val>
                                            <p:strVal val="#ppt_x"/>
                                          </p:val>
                                        </p:tav>
                                        <p:tav tm="100000">
                                          <p:val>
                                            <p:strVal val="#ppt_x"/>
                                          </p:val>
                                        </p:tav>
                                      </p:tavLst>
                                    </p:anim>
                                    <p:anim calcmode="lin" valueType="num">
                                      <p:cBhvr>
                                        <p:cTn id="25" dur="1000" fill="hold"/>
                                        <p:tgtEl>
                                          <p:spTgt spid="1027"/>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503238" y="549275"/>
            <a:ext cx="8640762" cy="5472113"/>
          </a:xfrm>
        </p:spPr>
        <p:txBody>
          <a:bodyPr>
            <a:normAutofit/>
          </a:bodyPr>
          <a:lstStyle/>
          <a:p>
            <a:pPr marL="0" indent="0">
              <a:buNone/>
            </a:pPr>
            <a:r>
              <a:rPr lang="fr-FR" sz="1800" b="1" dirty="0"/>
              <a:t>Positionnement en largeur, par rapport à l'axe de la piste </a:t>
            </a:r>
            <a:endParaRPr lang="fr-FR" sz="1800" b="1" dirty="0" smtClean="0"/>
          </a:p>
          <a:p>
            <a:pPr marL="0" indent="0">
              <a:buNone/>
            </a:pPr>
            <a:r>
              <a:rPr lang="fr-FR" sz="1800" b="1" dirty="0"/>
              <a:t/>
            </a:r>
            <a:br>
              <a:rPr lang="fr-FR" sz="1800" b="1" dirty="0"/>
            </a:br>
            <a:r>
              <a:rPr lang="fr-FR" sz="1800" dirty="0"/>
              <a:t>Regardez attentivement </a:t>
            </a:r>
            <a:r>
              <a:rPr lang="fr-FR" sz="1800" b="1" dirty="0"/>
              <a:t>le sol en bois et repérez les lattes colorées.</a:t>
            </a:r>
            <a:r>
              <a:rPr lang="fr-FR" sz="1800" dirty="0"/>
              <a:t> </a:t>
            </a:r>
            <a:r>
              <a:rPr lang="fr-FR" sz="1800" b="1" dirty="0"/>
              <a:t/>
            </a:r>
            <a:br>
              <a:rPr lang="fr-FR" sz="1800" b="1" dirty="0"/>
            </a:br>
            <a:r>
              <a:rPr lang="fr-FR" sz="1800" b="1" i="1" dirty="0"/>
              <a:t>Remarquez les 7 marques rondes de la ligne de départ</a:t>
            </a:r>
            <a:r>
              <a:rPr lang="fr-FR" sz="1800" dirty="0"/>
              <a:t>. </a:t>
            </a:r>
            <a:br>
              <a:rPr lang="fr-FR" sz="1800" dirty="0"/>
            </a:br>
            <a:r>
              <a:rPr lang="fr-FR" sz="1800" dirty="0"/>
              <a:t>A priori, placez les pieds joints de part et d'autre de la 2e marque (en partant de la droite), en avant ou en arrière selon le repérage en profondeur fait précédemment (repérez la latte de positionnement de départ).</a:t>
            </a:r>
            <a:br>
              <a:rPr lang="fr-FR" sz="1800" dirty="0"/>
            </a:br>
            <a:r>
              <a:rPr lang="fr-FR" sz="1800" dirty="0"/>
              <a:t/>
            </a:r>
            <a:br>
              <a:rPr lang="fr-FR" sz="1800" dirty="0"/>
            </a:br>
            <a:r>
              <a:rPr lang="fr-FR" sz="1800" dirty="0"/>
              <a:t>Avancez en ligne droite vers la ligne de faute en faisant les 4 pas décrits plus loin et visez la 2e flèche cible (toujours en partant de la droite) pour arriver dans "la poche" (légèrement à droite de la quille 1, pour un droitier). Voir plus loin la chute successive des quilles). </a:t>
            </a:r>
          </a:p>
          <a:p>
            <a:pPr marL="0" indent="0">
              <a:buNone/>
            </a:pPr>
            <a:endParaRPr lang="fr-F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149080"/>
            <a:ext cx="5849937"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183800498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15" presetClass="entr" presetSubtype="0" fill="hold" nodeType="afterEffect">
                                  <p:stCondLst>
                                    <p:cond delay="0"/>
                                  </p:stCondLst>
                                  <p:childTnLst>
                                    <p:set>
                                      <p:cBhvr>
                                        <p:cTn id="16" dur="1" fill="hold">
                                          <p:stCondLst>
                                            <p:cond delay="0"/>
                                          </p:stCondLst>
                                        </p:cTn>
                                        <p:tgtEl>
                                          <p:spTgt spid="4098"/>
                                        </p:tgtEl>
                                        <p:attrNameLst>
                                          <p:attrName>style.visibility</p:attrName>
                                        </p:attrNameLst>
                                      </p:cBhvr>
                                      <p:to>
                                        <p:strVal val="visible"/>
                                      </p:to>
                                    </p:set>
                                    <p:anim calcmode="lin" valueType="num">
                                      <p:cBhvr>
                                        <p:cTn id="17" dur="1000" fill="hold"/>
                                        <p:tgtEl>
                                          <p:spTgt spid="4098"/>
                                        </p:tgtEl>
                                        <p:attrNameLst>
                                          <p:attrName>ppt_w</p:attrName>
                                        </p:attrNameLst>
                                      </p:cBhvr>
                                      <p:tavLst>
                                        <p:tav tm="0">
                                          <p:val>
                                            <p:fltVal val="0"/>
                                          </p:val>
                                        </p:tav>
                                        <p:tav tm="100000">
                                          <p:val>
                                            <p:strVal val="#ppt_w"/>
                                          </p:val>
                                        </p:tav>
                                      </p:tavLst>
                                    </p:anim>
                                    <p:anim calcmode="lin" valueType="num">
                                      <p:cBhvr>
                                        <p:cTn id="18" dur="1000" fill="hold"/>
                                        <p:tgtEl>
                                          <p:spTgt spid="4098"/>
                                        </p:tgtEl>
                                        <p:attrNameLst>
                                          <p:attrName>ppt_h</p:attrName>
                                        </p:attrNameLst>
                                      </p:cBhvr>
                                      <p:tavLst>
                                        <p:tav tm="0">
                                          <p:val>
                                            <p:fltVal val="0"/>
                                          </p:val>
                                        </p:tav>
                                        <p:tav tm="100000">
                                          <p:val>
                                            <p:strVal val="#ppt_h"/>
                                          </p:val>
                                        </p:tav>
                                      </p:tavLst>
                                    </p:anim>
                                    <p:anim calcmode="lin" valueType="num">
                                      <p:cBhvr>
                                        <p:cTn id="19" dur="1000" fill="hold"/>
                                        <p:tgtEl>
                                          <p:spTgt spid="4098"/>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4098"/>
                                        </p:tgtEl>
                                        <p:attrNameLst>
                                          <p:attrName>ppt_y</p:attrName>
                                        </p:attrNameLst>
                                      </p:cBhvr>
                                      <p:tavLst>
                                        <p:tav tm="0" fmla="#ppt_y+(sin(-2*pi*(1-$))*-#ppt_x+cos(-2*pi*(1-$))*(1-#ppt_y))*(1-$)">
                                          <p:val>
                                            <p:fltVal val="0"/>
                                          </p:val>
                                        </p:tav>
                                        <p:tav tm="100000">
                                          <p:val>
                                            <p:fltVal val="1"/>
                                          </p:val>
                                        </p:tav>
                                      </p:tavLst>
                                    </p:anim>
                                  </p:childTnLst>
                                </p:cTn>
                              </p:par>
                            </p:childTnLst>
                          </p:cTn>
                        </p:par>
                        <p:par>
                          <p:cTn id="21" fill="hold">
                            <p:stCondLst>
                              <p:cond delay="3000"/>
                            </p:stCondLst>
                            <p:childTnLst>
                              <p:par>
                                <p:cTn id="22" presetID="31" presetClass="entr" presetSubtype="0" fill="hold" nodeType="afterEffect">
                                  <p:stCondLst>
                                    <p:cond delay="400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4294967295"/>
          </p:nvPr>
        </p:nvSpPr>
        <p:spPr>
          <a:xfrm>
            <a:off x="304800" y="1600200"/>
            <a:ext cx="4191000" cy="4724400"/>
          </a:xfrm>
          <a:prstGeom prst="rect">
            <a:avLst/>
          </a:prstGeom>
        </p:spPr>
        <p:txBody>
          <a:bodyPr>
            <a:normAutofit fontScale="92500" lnSpcReduction="10000"/>
          </a:bodyPr>
          <a:lstStyle/>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r>
              <a:rPr lang="fr-FR" sz="1600" b="1" dirty="0" smtClean="0"/>
              <a:t>Position </a:t>
            </a:r>
            <a:r>
              <a:rPr lang="fr-FR" sz="1600" b="1" dirty="0"/>
              <a:t>de départ</a:t>
            </a:r>
            <a:r>
              <a:rPr lang="fr-FR" sz="1600" dirty="0"/>
              <a:t/>
            </a:r>
            <a:br>
              <a:rPr lang="fr-FR" sz="1600" dirty="0"/>
            </a:br>
            <a:r>
              <a:rPr lang="fr-FR" sz="1600" dirty="0"/>
              <a:t>Juste derrière la ligne de faute, colonne vertébrale légèrement inclinée vers l'avant, genoux légèrement pliés, en souplesse.</a:t>
            </a:r>
          </a:p>
        </p:txBody>
      </p:sp>
      <p:sp>
        <p:nvSpPr>
          <p:cNvPr id="4" name="Espace réservé du contenu 3"/>
          <p:cNvSpPr>
            <a:spLocks noGrp="1"/>
          </p:cNvSpPr>
          <p:nvPr>
            <p:ph sz="half" idx="4294967295"/>
          </p:nvPr>
        </p:nvSpPr>
        <p:spPr>
          <a:xfrm>
            <a:off x="4648200" y="1600200"/>
            <a:ext cx="4343400" cy="4724400"/>
          </a:xfrm>
          <a:prstGeom prst="rect">
            <a:avLst/>
          </a:prstGeom>
        </p:spPr>
        <p:txBody>
          <a:bodyPr>
            <a:normAutofit fontScale="92500" lnSpcReduction="10000"/>
          </a:bodyPr>
          <a:lstStyle/>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endParaRPr lang="fr-FR" sz="1600" b="1" dirty="0" smtClean="0"/>
          </a:p>
          <a:p>
            <a:pPr marL="0" indent="0">
              <a:buNone/>
            </a:pPr>
            <a:endParaRPr lang="fr-FR" sz="1600" b="1" dirty="0"/>
          </a:p>
          <a:p>
            <a:pPr marL="0" indent="0">
              <a:buNone/>
            </a:pPr>
            <a:r>
              <a:rPr lang="fr-FR" sz="1600" b="1" dirty="0" smtClean="0"/>
              <a:t>Tenue </a:t>
            </a:r>
            <a:r>
              <a:rPr lang="fr-FR" sz="1600" b="1" dirty="0"/>
              <a:t>de la boule</a:t>
            </a:r>
            <a:br>
              <a:rPr lang="fr-FR" sz="1600" b="1" dirty="0"/>
            </a:br>
            <a:r>
              <a:rPr lang="fr-FR" sz="1600" dirty="0"/>
              <a:t>Coude droit (bras de soutien), contre le côté du corps, épaule porteuse légèrement plus basse. L'autre main sert de soutien.</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132856"/>
            <a:ext cx="1876425"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2111960"/>
            <a:ext cx="1759431" cy="2464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2105168"/>
            <a:ext cx="201930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95536" y="404664"/>
            <a:ext cx="7920880" cy="1200329"/>
          </a:xfrm>
          <a:prstGeom prst="rect">
            <a:avLst/>
          </a:prstGeom>
        </p:spPr>
        <p:txBody>
          <a:bodyPr wrap="square">
            <a:spAutoFit/>
          </a:bodyPr>
          <a:lstStyle/>
          <a:p>
            <a:r>
              <a:rPr lang="fr-FR" b="1" dirty="0"/>
              <a:t>Position de départ et lancer de la boule</a:t>
            </a:r>
            <a:r>
              <a:rPr lang="fr-FR" dirty="0"/>
              <a:t> </a:t>
            </a:r>
            <a:endParaRPr lang="fr-FR" dirty="0" smtClean="0"/>
          </a:p>
          <a:p>
            <a:r>
              <a:rPr lang="fr-FR" dirty="0" smtClean="0"/>
              <a:t>(</a:t>
            </a:r>
            <a:r>
              <a:rPr lang="fr-FR" dirty="0"/>
              <a:t>les illustrations et commentaires de cette partie du dossier sont issus d'un cours donné par Florent Santon, animateur de bowling au bowling de Rambouillet et retravaillés).</a:t>
            </a:r>
          </a:p>
        </p:txBody>
      </p:sp>
      <p:pic>
        <p:nvPicPr>
          <p:cNvPr id="8" name="Imag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3994693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360"/>
                                          </p:val>
                                        </p:tav>
                                        <p:tav tm="100000">
                                          <p:val>
                                            <p:fltVal val="0"/>
                                          </p:val>
                                        </p:tav>
                                      </p:tavLst>
                                    </p:anim>
                                    <p:animEffect transition="in" filter="fade">
                                      <p:cBhvr>
                                        <p:cTn id="10" dur="1000"/>
                                        <p:tgtEl>
                                          <p:spTgt spid="6"/>
                                        </p:tgtEl>
                                      </p:cBhvr>
                                    </p:animEffect>
                                  </p:childTnLst>
                                </p:cTn>
                              </p:par>
                            </p:childTnLst>
                          </p:cTn>
                        </p:par>
                        <p:par>
                          <p:cTn id="11" fill="hold">
                            <p:stCondLst>
                              <p:cond delay="1000"/>
                            </p:stCondLst>
                            <p:childTnLst>
                              <p:par>
                                <p:cTn id="12" presetID="2" presetClass="entr" presetSubtype="4" fill="hold" nodeType="afterEffect">
                                  <p:stCondLst>
                                    <p:cond delay="2500"/>
                                  </p:stCondLst>
                                  <p:childTnLst>
                                    <p:set>
                                      <p:cBhvr>
                                        <p:cTn id="13" dur="1" fill="hold">
                                          <p:stCondLst>
                                            <p:cond delay="0"/>
                                          </p:stCondLst>
                                        </p:cTn>
                                        <p:tgtEl>
                                          <p:spTgt spid="7170"/>
                                        </p:tgtEl>
                                        <p:attrNameLst>
                                          <p:attrName>style.visibility</p:attrName>
                                        </p:attrNameLst>
                                      </p:cBhvr>
                                      <p:to>
                                        <p:strVal val="visible"/>
                                      </p:to>
                                    </p:set>
                                    <p:anim calcmode="lin" valueType="num">
                                      <p:cBhvr additive="base">
                                        <p:cTn id="14" dur="1000" fill="hold"/>
                                        <p:tgtEl>
                                          <p:spTgt spid="7170"/>
                                        </p:tgtEl>
                                        <p:attrNameLst>
                                          <p:attrName>ppt_x</p:attrName>
                                        </p:attrNameLst>
                                      </p:cBhvr>
                                      <p:tavLst>
                                        <p:tav tm="0">
                                          <p:val>
                                            <p:strVal val="#ppt_x"/>
                                          </p:val>
                                        </p:tav>
                                        <p:tav tm="100000">
                                          <p:val>
                                            <p:strVal val="#ppt_x"/>
                                          </p:val>
                                        </p:tav>
                                      </p:tavLst>
                                    </p:anim>
                                    <p:anim calcmode="lin" valueType="num">
                                      <p:cBhvr additive="base">
                                        <p:cTn id="15" dur="1000" fill="hold"/>
                                        <p:tgtEl>
                                          <p:spTgt spid="7170"/>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2500"/>
                                  </p:stCondLst>
                                  <p:childTnLst>
                                    <p:set>
                                      <p:cBhvr>
                                        <p:cTn id="17" dur="1" fill="hold">
                                          <p:stCondLst>
                                            <p:cond delay="0"/>
                                          </p:stCondLst>
                                        </p:cTn>
                                        <p:tgtEl>
                                          <p:spTgt spid="3">
                                            <p:txEl>
                                              <p:pRg st="14" end="14"/>
                                            </p:txEl>
                                          </p:spTgt>
                                        </p:tgtEl>
                                        <p:attrNameLst>
                                          <p:attrName>style.visibility</p:attrName>
                                        </p:attrNameLst>
                                      </p:cBhvr>
                                      <p:to>
                                        <p:strVal val="visible"/>
                                      </p:to>
                                    </p:set>
                                    <p:anim calcmode="lin" valueType="num">
                                      <p:cBhvr additive="base">
                                        <p:cTn id="18"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par>
                          <p:cTn id="20" fill="hold">
                            <p:stCondLst>
                              <p:cond delay="4500"/>
                            </p:stCondLst>
                            <p:childTnLst>
                              <p:par>
                                <p:cTn id="21" presetID="2" presetClass="entr" presetSubtype="4" fill="hold" nodeType="afterEffect">
                                  <p:stCondLst>
                                    <p:cond delay="4000"/>
                                  </p:stCondLst>
                                  <p:childTnLst>
                                    <p:set>
                                      <p:cBhvr>
                                        <p:cTn id="22" dur="1" fill="hold">
                                          <p:stCondLst>
                                            <p:cond delay="0"/>
                                          </p:stCondLst>
                                        </p:cTn>
                                        <p:tgtEl>
                                          <p:spTgt spid="7171"/>
                                        </p:tgtEl>
                                        <p:attrNameLst>
                                          <p:attrName>style.visibility</p:attrName>
                                        </p:attrNameLst>
                                      </p:cBhvr>
                                      <p:to>
                                        <p:strVal val="visible"/>
                                      </p:to>
                                    </p:set>
                                    <p:anim calcmode="lin" valueType="num">
                                      <p:cBhvr additive="base">
                                        <p:cTn id="23" dur="1000" fill="hold"/>
                                        <p:tgtEl>
                                          <p:spTgt spid="7171"/>
                                        </p:tgtEl>
                                        <p:attrNameLst>
                                          <p:attrName>ppt_x</p:attrName>
                                        </p:attrNameLst>
                                      </p:cBhvr>
                                      <p:tavLst>
                                        <p:tav tm="0">
                                          <p:val>
                                            <p:strVal val="#ppt_x"/>
                                          </p:val>
                                        </p:tav>
                                        <p:tav tm="100000">
                                          <p:val>
                                            <p:strVal val="#ppt_x"/>
                                          </p:val>
                                        </p:tav>
                                      </p:tavLst>
                                    </p:anim>
                                    <p:anim calcmode="lin" valueType="num">
                                      <p:cBhvr additive="base">
                                        <p:cTn id="24" dur="1000" fill="hold"/>
                                        <p:tgtEl>
                                          <p:spTgt spid="717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4000"/>
                                  </p:stCondLst>
                                  <p:childTnLst>
                                    <p:set>
                                      <p:cBhvr>
                                        <p:cTn id="26" dur="1" fill="hold">
                                          <p:stCondLst>
                                            <p:cond delay="0"/>
                                          </p:stCondLst>
                                        </p:cTn>
                                        <p:tgtEl>
                                          <p:spTgt spid="7172"/>
                                        </p:tgtEl>
                                        <p:attrNameLst>
                                          <p:attrName>style.visibility</p:attrName>
                                        </p:attrNameLst>
                                      </p:cBhvr>
                                      <p:to>
                                        <p:strVal val="visible"/>
                                      </p:to>
                                    </p:set>
                                    <p:anim calcmode="lin" valueType="num">
                                      <p:cBhvr additive="base">
                                        <p:cTn id="27" dur="1000" fill="hold"/>
                                        <p:tgtEl>
                                          <p:spTgt spid="7172"/>
                                        </p:tgtEl>
                                        <p:attrNameLst>
                                          <p:attrName>ppt_x</p:attrName>
                                        </p:attrNameLst>
                                      </p:cBhvr>
                                      <p:tavLst>
                                        <p:tav tm="0">
                                          <p:val>
                                            <p:strVal val="#ppt_x"/>
                                          </p:val>
                                        </p:tav>
                                        <p:tav tm="100000">
                                          <p:val>
                                            <p:strVal val="#ppt_x"/>
                                          </p:val>
                                        </p:tav>
                                      </p:tavLst>
                                    </p:anim>
                                    <p:anim calcmode="lin" valueType="num">
                                      <p:cBhvr additive="base">
                                        <p:cTn id="28" dur="1000" fill="hold"/>
                                        <p:tgtEl>
                                          <p:spTgt spid="717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4000"/>
                                  </p:stCondLst>
                                  <p:childTnLst>
                                    <p:set>
                                      <p:cBhvr>
                                        <p:cTn id="30" dur="1" fill="hold">
                                          <p:stCondLst>
                                            <p:cond delay="0"/>
                                          </p:stCondLst>
                                        </p:cTn>
                                        <p:tgtEl>
                                          <p:spTgt spid="4">
                                            <p:txEl>
                                              <p:pRg st="14" end="14"/>
                                            </p:txEl>
                                          </p:spTgt>
                                        </p:tgtEl>
                                        <p:attrNameLst>
                                          <p:attrName>style.visibility</p:attrName>
                                        </p:attrNameLst>
                                      </p:cBhvr>
                                      <p:to>
                                        <p:strVal val="visible"/>
                                      </p:to>
                                    </p:set>
                                    <p:anim calcmode="lin" valueType="num">
                                      <p:cBhvr additive="base">
                                        <p:cTn id="31"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9500"/>
                            </p:stCondLst>
                            <p:childTnLst>
                              <p:par>
                                <p:cTn id="34" presetID="31" presetClass="entr" presetSubtype="0" fill="hold" nodeType="afterEffect">
                                  <p:stCondLst>
                                    <p:cond delay="2000"/>
                                  </p:stCondLst>
                                  <p:childTnLst>
                                    <p:set>
                                      <p:cBhvr>
                                        <p:cTn id="35" dur="1" fill="hold">
                                          <p:stCondLst>
                                            <p:cond delay="0"/>
                                          </p:stCondLst>
                                        </p:cTn>
                                        <p:tgtEl>
                                          <p:spTgt spid="8"/>
                                        </p:tgtEl>
                                        <p:attrNameLst>
                                          <p:attrName>style.visibility</p:attrName>
                                        </p:attrNameLst>
                                      </p:cBhvr>
                                      <p:to>
                                        <p:strVal val="visible"/>
                                      </p:to>
                                    </p:set>
                                    <p:anim calcmode="lin" valueType="num">
                                      <p:cBhvr>
                                        <p:cTn id="36" dur="1000" fill="hold"/>
                                        <p:tgtEl>
                                          <p:spTgt spid="8"/>
                                        </p:tgtEl>
                                        <p:attrNameLst>
                                          <p:attrName>ppt_w</p:attrName>
                                        </p:attrNameLst>
                                      </p:cBhvr>
                                      <p:tavLst>
                                        <p:tav tm="0">
                                          <p:val>
                                            <p:fltVal val="0"/>
                                          </p:val>
                                        </p:tav>
                                        <p:tav tm="100000">
                                          <p:val>
                                            <p:strVal val="#ppt_w"/>
                                          </p:val>
                                        </p:tav>
                                      </p:tavLst>
                                    </p:anim>
                                    <p:anim calcmode="lin" valueType="num">
                                      <p:cBhvr>
                                        <p:cTn id="37" dur="1000" fill="hold"/>
                                        <p:tgtEl>
                                          <p:spTgt spid="8"/>
                                        </p:tgtEl>
                                        <p:attrNameLst>
                                          <p:attrName>ppt_h</p:attrName>
                                        </p:attrNameLst>
                                      </p:cBhvr>
                                      <p:tavLst>
                                        <p:tav tm="0">
                                          <p:val>
                                            <p:fltVal val="0"/>
                                          </p:val>
                                        </p:tav>
                                        <p:tav tm="100000">
                                          <p:val>
                                            <p:strVal val="#ppt_h"/>
                                          </p:val>
                                        </p:tav>
                                      </p:tavLst>
                                    </p:anim>
                                    <p:anim calcmode="lin" valueType="num">
                                      <p:cBhvr>
                                        <p:cTn id="38" dur="1000" fill="hold"/>
                                        <p:tgtEl>
                                          <p:spTgt spid="8"/>
                                        </p:tgtEl>
                                        <p:attrNameLst>
                                          <p:attrName>style.rotation</p:attrName>
                                        </p:attrNameLst>
                                      </p:cBhvr>
                                      <p:tavLst>
                                        <p:tav tm="0">
                                          <p:val>
                                            <p:fltVal val="90"/>
                                          </p:val>
                                        </p:tav>
                                        <p:tav tm="100000">
                                          <p:val>
                                            <p:fltVal val="0"/>
                                          </p:val>
                                        </p:tav>
                                      </p:tavLst>
                                    </p:anim>
                                    <p:animEffect transition="in" filter="fade">
                                      <p:cBhvr>
                                        <p:cTn id="3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001"/>
            <a:ext cx="3612443" cy="34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0442" y="58073"/>
            <a:ext cx="2078689" cy="334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432999"/>
            <a:ext cx="1883219" cy="3380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9907" y="3511785"/>
            <a:ext cx="1872208" cy="3222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39786" y="3511785"/>
            <a:ext cx="1915254" cy="3338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750079597"/>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200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764704"/>
            <a:ext cx="1905000"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6969" y="1412776"/>
            <a:ext cx="1905000"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2544" y="4437112"/>
            <a:ext cx="41338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4" y="2038089"/>
            <a:ext cx="2085975" cy="197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81756358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1000" fill="hold"/>
                                        <p:tgtEl>
                                          <p:spTgt spid="9218"/>
                                        </p:tgtEl>
                                        <p:attrNameLst>
                                          <p:attrName>ppt_x</p:attrName>
                                        </p:attrNameLst>
                                      </p:cBhvr>
                                      <p:tavLst>
                                        <p:tav tm="0">
                                          <p:val>
                                            <p:strVal val="0-#ppt_w/2"/>
                                          </p:val>
                                        </p:tav>
                                        <p:tav tm="100000">
                                          <p:val>
                                            <p:strVal val="#ppt_x"/>
                                          </p:val>
                                        </p:tav>
                                      </p:tavLst>
                                    </p:anim>
                                    <p:anim calcmode="lin" valueType="num">
                                      <p:cBhvr additive="base">
                                        <p:cTn id="8" dur="1000" fill="hold"/>
                                        <p:tgtEl>
                                          <p:spTgt spid="9218"/>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219"/>
                                        </p:tgtEl>
                                        <p:attrNameLst>
                                          <p:attrName>style.visibility</p:attrName>
                                        </p:attrNameLst>
                                      </p:cBhvr>
                                      <p:to>
                                        <p:strVal val="visible"/>
                                      </p:to>
                                    </p:set>
                                    <p:anim calcmode="lin" valueType="num">
                                      <p:cBhvr additive="base">
                                        <p:cTn id="11" dur="1000" fill="hold"/>
                                        <p:tgtEl>
                                          <p:spTgt spid="9219"/>
                                        </p:tgtEl>
                                        <p:attrNameLst>
                                          <p:attrName>ppt_x</p:attrName>
                                        </p:attrNameLst>
                                      </p:cBhvr>
                                      <p:tavLst>
                                        <p:tav tm="0">
                                          <p:val>
                                            <p:strVal val="0-#ppt_w/2"/>
                                          </p:val>
                                        </p:tav>
                                        <p:tav tm="100000">
                                          <p:val>
                                            <p:strVal val="#ppt_x"/>
                                          </p:val>
                                        </p:tav>
                                      </p:tavLst>
                                    </p:anim>
                                    <p:anim calcmode="lin" valueType="num">
                                      <p:cBhvr additive="base">
                                        <p:cTn id="12" dur="1000" fill="hold"/>
                                        <p:tgtEl>
                                          <p:spTgt spid="9219"/>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222"/>
                                        </p:tgtEl>
                                        <p:attrNameLst>
                                          <p:attrName>style.visibility</p:attrName>
                                        </p:attrNameLst>
                                      </p:cBhvr>
                                      <p:to>
                                        <p:strVal val="visible"/>
                                      </p:to>
                                    </p:set>
                                    <p:anim calcmode="lin" valueType="num">
                                      <p:cBhvr additive="base">
                                        <p:cTn id="15" dur="1000" fill="hold"/>
                                        <p:tgtEl>
                                          <p:spTgt spid="9222"/>
                                        </p:tgtEl>
                                        <p:attrNameLst>
                                          <p:attrName>ppt_x</p:attrName>
                                        </p:attrNameLst>
                                      </p:cBhvr>
                                      <p:tavLst>
                                        <p:tav tm="0">
                                          <p:val>
                                            <p:strVal val="0-#ppt_w/2"/>
                                          </p:val>
                                        </p:tav>
                                        <p:tav tm="100000">
                                          <p:val>
                                            <p:strVal val="#ppt_x"/>
                                          </p:val>
                                        </p:tav>
                                      </p:tavLst>
                                    </p:anim>
                                    <p:anim calcmode="lin" valueType="num">
                                      <p:cBhvr additive="base">
                                        <p:cTn id="16" dur="1000" fill="hold"/>
                                        <p:tgtEl>
                                          <p:spTgt spid="9222"/>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5" presetClass="entr" presetSubtype="0" fill="hold" nodeType="afterEffect">
                                  <p:stCondLst>
                                    <p:cond delay="2500"/>
                                  </p:stCondLst>
                                  <p:childTnLst>
                                    <p:set>
                                      <p:cBhvr>
                                        <p:cTn id="19" dur="1" fill="hold">
                                          <p:stCondLst>
                                            <p:cond delay="0"/>
                                          </p:stCondLst>
                                        </p:cTn>
                                        <p:tgtEl>
                                          <p:spTgt spid="9221"/>
                                        </p:tgtEl>
                                        <p:attrNameLst>
                                          <p:attrName>style.visibility</p:attrName>
                                        </p:attrNameLst>
                                      </p:cBhvr>
                                      <p:to>
                                        <p:strVal val="visible"/>
                                      </p:to>
                                    </p:set>
                                    <p:animEffect transition="in" filter="fade">
                                      <p:cBhvr>
                                        <p:cTn id="20" dur="2000"/>
                                        <p:tgtEl>
                                          <p:spTgt spid="9221"/>
                                        </p:tgtEl>
                                      </p:cBhvr>
                                    </p:animEffect>
                                    <p:anim calcmode="lin" valueType="num">
                                      <p:cBhvr>
                                        <p:cTn id="21" dur="2000" fill="hold"/>
                                        <p:tgtEl>
                                          <p:spTgt spid="9221"/>
                                        </p:tgtEl>
                                        <p:attrNameLst>
                                          <p:attrName>ppt_w</p:attrName>
                                        </p:attrNameLst>
                                      </p:cBhvr>
                                      <p:tavLst>
                                        <p:tav tm="0" fmla="#ppt_w*sin(2.5*pi*$)">
                                          <p:val>
                                            <p:fltVal val="0"/>
                                          </p:val>
                                        </p:tav>
                                        <p:tav tm="100000">
                                          <p:val>
                                            <p:fltVal val="1"/>
                                          </p:val>
                                        </p:tav>
                                      </p:tavLst>
                                    </p:anim>
                                    <p:anim calcmode="lin" valueType="num">
                                      <p:cBhvr>
                                        <p:cTn id="22" dur="2000" fill="hold"/>
                                        <p:tgtEl>
                                          <p:spTgt spid="9221"/>
                                        </p:tgtEl>
                                        <p:attrNameLst>
                                          <p:attrName>ppt_h</p:attrName>
                                        </p:attrNameLst>
                                      </p:cBhvr>
                                      <p:tavLst>
                                        <p:tav tm="0">
                                          <p:val>
                                            <p:strVal val="#ppt_h"/>
                                          </p:val>
                                        </p:tav>
                                        <p:tav tm="100000">
                                          <p:val>
                                            <p:strVal val="#ppt_h"/>
                                          </p:val>
                                        </p:tav>
                                      </p:tavLst>
                                    </p:anim>
                                  </p:childTnLst>
                                </p:cTn>
                              </p:par>
                            </p:childTnLst>
                          </p:cTn>
                        </p:par>
                        <p:par>
                          <p:cTn id="23" fill="hold">
                            <p:stCondLst>
                              <p:cond delay="5500"/>
                            </p:stCondLst>
                            <p:childTnLst>
                              <p:par>
                                <p:cTn id="24" presetID="31" presetClass="entr" presetSubtype="0" fill="hold" nodeType="afterEffect">
                                  <p:stCondLst>
                                    <p:cond delay="2000"/>
                                  </p:stCondLst>
                                  <p:childTnLst>
                                    <p:set>
                                      <p:cBhvr>
                                        <p:cTn id="25" dur="1" fill="hold">
                                          <p:stCondLst>
                                            <p:cond delay="0"/>
                                          </p:stCondLst>
                                        </p:cTn>
                                        <p:tgtEl>
                                          <p:spTgt spid="6"/>
                                        </p:tgtEl>
                                        <p:attrNameLst>
                                          <p:attrName>style.visibility</p:attrName>
                                        </p:attrNameLst>
                                      </p:cBhvr>
                                      <p:to>
                                        <p:strVal val="visible"/>
                                      </p:to>
                                    </p:set>
                                    <p:anim calcmode="lin" valueType="num">
                                      <p:cBhvr>
                                        <p:cTn id="26" dur="1000" fill="hold"/>
                                        <p:tgtEl>
                                          <p:spTgt spid="6"/>
                                        </p:tgtEl>
                                        <p:attrNameLst>
                                          <p:attrName>ppt_w</p:attrName>
                                        </p:attrNameLst>
                                      </p:cBhvr>
                                      <p:tavLst>
                                        <p:tav tm="0">
                                          <p:val>
                                            <p:fltVal val="0"/>
                                          </p:val>
                                        </p:tav>
                                        <p:tav tm="100000">
                                          <p:val>
                                            <p:strVal val="#ppt_w"/>
                                          </p:val>
                                        </p:tav>
                                      </p:tavLst>
                                    </p:anim>
                                    <p:anim calcmode="lin" valueType="num">
                                      <p:cBhvr>
                                        <p:cTn id="27" dur="1000" fill="hold"/>
                                        <p:tgtEl>
                                          <p:spTgt spid="6"/>
                                        </p:tgtEl>
                                        <p:attrNameLst>
                                          <p:attrName>ppt_h</p:attrName>
                                        </p:attrNameLst>
                                      </p:cBhvr>
                                      <p:tavLst>
                                        <p:tav tm="0">
                                          <p:val>
                                            <p:fltVal val="0"/>
                                          </p:val>
                                        </p:tav>
                                        <p:tav tm="100000">
                                          <p:val>
                                            <p:strVal val="#ppt_h"/>
                                          </p:val>
                                        </p:tav>
                                      </p:tavLst>
                                    </p:anim>
                                    <p:anim calcmode="lin" valueType="num">
                                      <p:cBhvr>
                                        <p:cTn id="28" dur="1000" fill="hold"/>
                                        <p:tgtEl>
                                          <p:spTgt spid="6"/>
                                        </p:tgtEl>
                                        <p:attrNameLst>
                                          <p:attrName>style.rotation</p:attrName>
                                        </p:attrNameLst>
                                      </p:cBhvr>
                                      <p:tavLst>
                                        <p:tav tm="0">
                                          <p:val>
                                            <p:fltVal val="90"/>
                                          </p:val>
                                        </p:tav>
                                        <p:tav tm="100000">
                                          <p:val>
                                            <p:fltVal val="0"/>
                                          </p:val>
                                        </p:tav>
                                      </p:tavLst>
                                    </p:anim>
                                    <p:animEffect transition="in" filter="fade">
                                      <p:cBhvr>
                                        <p:cTn id="2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457200" y="457200"/>
            <a:ext cx="8686800" cy="841375"/>
          </a:xfrm>
        </p:spPr>
        <p:txBody>
          <a:bodyPr>
            <a:noAutofit/>
          </a:bodyPr>
          <a:lstStyle/>
          <a:p>
            <a:r>
              <a:rPr lang="fr-FR" sz="1800" dirty="0"/>
              <a:t/>
            </a:r>
            <a:br>
              <a:rPr lang="fr-FR" sz="1800" dirty="0"/>
            </a:br>
            <a:endParaRPr lang="fr-FR" sz="18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9298" y="1772816"/>
            <a:ext cx="5849937"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3861048"/>
            <a:ext cx="28575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67544" y="332656"/>
            <a:ext cx="7344816" cy="923330"/>
          </a:xfrm>
          <a:prstGeom prst="rect">
            <a:avLst/>
          </a:prstGeom>
        </p:spPr>
        <p:txBody>
          <a:bodyPr wrap="square">
            <a:spAutoFit/>
          </a:bodyPr>
          <a:lstStyle/>
          <a:p>
            <a:r>
              <a:rPr lang="fr-FR" b="1" dirty="0"/>
              <a:t>Viser...</a:t>
            </a:r>
            <a:br>
              <a:rPr lang="fr-FR" b="1" dirty="0"/>
            </a:br>
            <a:r>
              <a:rPr lang="fr-FR" dirty="0"/>
              <a:t>Pour un droitier, viser la 2 flèche cible en partant de la droite pour que la boule touche la quille n° 1, en l'attaquant sur la droite (poche droitier).</a:t>
            </a:r>
          </a:p>
        </p:txBody>
      </p:sp>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85698767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Scale>
                                      <p:cBhvr>
                                        <p:cTn id="7" dur="10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gtEl>
                                        <p:attrNameLst>
                                          <p:attrName>ppt_x</p:attrName>
                                          <p:attrName>ppt_y</p:attrName>
                                        </p:attrNameLst>
                                      </p:cBhvr>
                                    </p:animMotion>
                                    <p:animEffect transition="in" filter="fade">
                                      <p:cBhvr>
                                        <p:cTn id="9" dur="1000"/>
                                        <p:tgtEl>
                                          <p:spTgt spid="3"/>
                                        </p:tgtEl>
                                      </p:cBhvr>
                                    </p:animEffect>
                                  </p:childTnLst>
                                </p:cTn>
                              </p:par>
                            </p:childTnLst>
                          </p:cTn>
                        </p:par>
                        <p:par>
                          <p:cTn id="10" fill="hold">
                            <p:stCondLst>
                              <p:cond delay="1000"/>
                            </p:stCondLst>
                            <p:childTnLst>
                              <p:par>
                                <p:cTn id="11" presetID="4" presetClass="entr" presetSubtype="32" fill="hold" nodeType="afterEffect">
                                  <p:stCondLst>
                                    <p:cond delay="0"/>
                                  </p:stCondLst>
                                  <p:childTnLst>
                                    <p:set>
                                      <p:cBhvr>
                                        <p:cTn id="12" dur="1" fill="hold">
                                          <p:stCondLst>
                                            <p:cond delay="0"/>
                                          </p:stCondLst>
                                        </p:cTn>
                                        <p:tgtEl>
                                          <p:spTgt spid="10242"/>
                                        </p:tgtEl>
                                        <p:attrNameLst>
                                          <p:attrName>style.visibility</p:attrName>
                                        </p:attrNameLst>
                                      </p:cBhvr>
                                      <p:to>
                                        <p:strVal val="visible"/>
                                      </p:to>
                                    </p:set>
                                    <p:animEffect transition="in" filter="box(out)">
                                      <p:cBhvr>
                                        <p:cTn id="13" dur="2000"/>
                                        <p:tgtEl>
                                          <p:spTgt spid="10242"/>
                                        </p:tgtEl>
                                      </p:cBhvr>
                                    </p:animEffect>
                                  </p:childTnLst>
                                </p:cTn>
                              </p:par>
                              <p:par>
                                <p:cTn id="14" presetID="6" presetClass="entr" presetSubtype="32" fill="hold" nodeType="withEffect">
                                  <p:stCondLst>
                                    <p:cond delay="0"/>
                                  </p:stCondLst>
                                  <p:childTnLst>
                                    <p:set>
                                      <p:cBhvr>
                                        <p:cTn id="15" dur="1" fill="hold">
                                          <p:stCondLst>
                                            <p:cond delay="0"/>
                                          </p:stCondLst>
                                        </p:cTn>
                                        <p:tgtEl>
                                          <p:spTgt spid="10243"/>
                                        </p:tgtEl>
                                        <p:attrNameLst>
                                          <p:attrName>style.visibility</p:attrName>
                                        </p:attrNameLst>
                                      </p:cBhvr>
                                      <p:to>
                                        <p:strVal val="visible"/>
                                      </p:to>
                                    </p:set>
                                    <p:animEffect transition="in" filter="circle(out)">
                                      <p:cBhvr>
                                        <p:cTn id="16" dur="2000"/>
                                        <p:tgtEl>
                                          <p:spTgt spid="10243"/>
                                        </p:tgtEl>
                                      </p:cBhvr>
                                    </p:animEffect>
                                  </p:childTnLst>
                                </p:cTn>
                              </p:par>
                            </p:childTnLst>
                          </p:cTn>
                        </p:par>
                        <p:par>
                          <p:cTn id="17" fill="hold">
                            <p:stCondLst>
                              <p:cond delay="3000"/>
                            </p:stCondLst>
                            <p:childTnLst>
                              <p:par>
                                <p:cTn id="18" presetID="31" presetClass="entr" presetSubtype="0" fill="hold" nodeType="afterEffect">
                                  <p:stCondLst>
                                    <p:cond delay="200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fltVal val="0"/>
                                          </p:val>
                                        </p:tav>
                                        <p:tav tm="100000">
                                          <p:val>
                                            <p:strVal val="#ppt_w"/>
                                          </p:val>
                                        </p:tav>
                                      </p:tavLst>
                                    </p:anim>
                                    <p:anim calcmode="lin" valueType="num">
                                      <p:cBhvr>
                                        <p:cTn id="21" dur="1000" fill="hold"/>
                                        <p:tgtEl>
                                          <p:spTgt spid="6"/>
                                        </p:tgtEl>
                                        <p:attrNameLst>
                                          <p:attrName>ppt_h</p:attrName>
                                        </p:attrNameLst>
                                      </p:cBhvr>
                                      <p:tavLst>
                                        <p:tav tm="0">
                                          <p:val>
                                            <p:fltVal val="0"/>
                                          </p:val>
                                        </p:tav>
                                        <p:tav tm="100000">
                                          <p:val>
                                            <p:strVal val="#ppt_h"/>
                                          </p:val>
                                        </p:tav>
                                      </p:tavLst>
                                    </p:anim>
                                    <p:anim calcmode="lin" valueType="num">
                                      <p:cBhvr>
                                        <p:cTn id="22" dur="1000" fill="hold"/>
                                        <p:tgtEl>
                                          <p:spTgt spid="6"/>
                                        </p:tgtEl>
                                        <p:attrNameLst>
                                          <p:attrName>style.rotation</p:attrName>
                                        </p:attrNameLst>
                                      </p:cBhvr>
                                      <p:tavLst>
                                        <p:tav tm="0">
                                          <p:val>
                                            <p:fltVal val="90"/>
                                          </p:val>
                                        </p:tav>
                                        <p:tav tm="100000">
                                          <p:val>
                                            <p:fltVal val="0"/>
                                          </p:val>
                                        </p:tav>
                                      </p:tavLst>
                                    </p:anim>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851694"/>
          </a:xfrm>
        </p:spPr>
        <p:txBody>
          <a:bodyPr>
            <a:normAutofit fontScale="90000"/>
          </a:bodyPr>
          <a:lstStyle/>
          <a:p>
            <a:r>
              <a:rPr lang="fr-FR" dirty="0"/>
              <a:t>Comment faire un </a:t>
            </a:r>
            <a:r>
              <a:rPr lang="fr-FR" dirty="0" err="1"/>
              <a:t>strike</a:t>
            </a:r>
            <a:r>
              <a:rPr lang="fr-FR" dirty="0"/>
              <a:t> </a:t>
            </a:r>
            <a:br>
              <a:rPr lang="fr-FR" dirty="0"/>
            </a:br>
            <a:endParaRPr lang="fr-FR" dirty="0"/>
          </a:p>
        </p:txBody>
      </p:sp>
      <p:sp>
        <p:nvSpPr>
          <p:cNvPr id="4" name="Espace réservé du texte 3"/>
          <p:cNvSpPr>
            <a:spLocks noGrp="1"/>
          </p:cNvSpPr>
          <p:nvPr>
            <p:ph type="body" idx="2"/>
          </p:nvPr>
        </p:nvSpPr>
        <p:spPr>
          <a:xfrm>
            <a:off x="457200" y="980728"/>
            <a:ext cx="3008313" cy="5145435"/>
          </a:xfrm>
        </p:spPr>
        <p:txBody>
          <a:bodyPr/>
          <a:lstStyle/>
          <a:p>
            <a:endParaRPr lang="fr-FR" dirty="0"/>
          </a:p>
        </p:txBody>
      </p:sp>
      <p:sp>
        <p:nvSpPr>
          <p:cNvPr id="3" name="Espace réservé du contenu 2"/>
          <p:cNvSpPr>
            <a:spLocks noGrp="1"/>
          </p:cNvSpPr>
          <p:nvPr>
            <p:ph sz="half" idx="1"/>
          </p:nvPr>
        </p:nvSpPr>
        <p:spPr>
          <a:xfrm>
            <a:off x="3563888" y="1052735"/>
            <a:ext cx="5112568" cy="5081017"/>
          </a:xfrm>
        </p:spPr>
        <p:txBody>
          <a:bodyPr>
            <a:normAutofit fontScale="32500" lnSpcReduction="20000"/>
          </a:bodyPr>
          <a:lstStyle/>
          <a:p>
            <a:pPr>
              <a:buFont typeface="Wingdings" pitchFamily="2" charset="2"/>
              <a:buChar char="v"/>
            </a:pPr>
            <a:endParaRPr lang="fr-FR" b="1" dirty="0"/>
          </a:p>
          <a:p>
            <a:pPr>
              <a:buFont typeface="Wingdings" pitchFamily="2" charset="2"/>
              <a:buChar char="v"/>
            </a:pPr>
            <a:r>
              <a:rPr lang="fr-FR" sz="3700" b="1" dirty="0" smtClean="0"/>
              <a:t>Pour </a:t>
            </a:r>
            <a:r>
              <a:rPr lang="fr-FR" sz="3700" b="1" dirty="0"/>
              <a:t>faire un </a:t>
            </a:r>
            <a:r>
              <a:rPr lang="fr-FR" sz="3700" b="1" dirty="0" err="1"/>
              <a:t>strike</a:t>
            </a:r>
            <a:r>
              <a:rPr lang="fr-FR" sz="3700" dirty="0"/>
              <a:t>, placez-vous dans l'alignement de la 2e marque et visez la 2e flèche en partant de la droite. </a:t>
            </a:r>
            <a:endParaRPr lang="fr-FR" sz="3700" dirty="0" smtClean="0"/>
          </a:p>
          <a:p>
            <a:pPr>
              <a:buFont typeface="Wingdings" pitchFamily="2" charset="2"/>
              <a:buChar char="v"/>
            </a:pPr>
            <a:endParaRPr lang="fr-FR" sz="3700" dirty="0"/>
          </a:p>
          <a:p>
            <a:pPr>
              <a:buFont typeface="Wingdings" pitchFamily="2" charset="2"/>
              <a:buChar char="v"/>
            </a:pPr>
            <a:r>
              <a:rPr lang="fr-FR" sz="3700" b="1" dirty="0"/>
              <a:t>La boule percute la quille n°1</a:t>
            </a:r>
            <a:r>
              <a:rPr lang="fr-FR" sz="3700" dirty="0"/>
              <a:t> légèrement sur la droite (pour un droitier) (arrivée de la boule dans la "poche droite"). La quille 1 renverse alors les quilles 2, 4 et 7 pendant que la boule renverse la quille n° 3. La quille 3 renverse à son tour les quilles 6 et 10, et la boule continue son chemin pour renverser la quille 5 (qui entraîne la 8) et la 9</a:t>
            </a:r>
            <a:r>
              <a:rPr lang="fr-FR" sz="3700" dirty="0" smtClean="0"/>
              <a:t>.</a:t>
            </a:r>
          </a:p>
          <a:p>
            <a:pPr>
              <a:buFont typeface="Wingdings" pitchFamily="2" charset="2"/>
              <a:buChar char="v"/>
            </a:pPr>
            <a:endParaRPr lang="fr-FR" sz="3700" dirty="0"/>
          </a:p>
          <a:p>
            <a:pPr>
              <a:buFont typeface="Wingdings" pitchFamily="2" charset="2"/>
              <a:buChar char="v"/>
            </a:pPr>
            <a:r>
              <a:rPr lang="fr-FR" sz="3700" dirty="0" smtClean="0"/>
              <a:t>Heureusement</a:t>
            </a:r>
            <a:r>
              <a:rPr lang="fr-FR" sz="3700" dirty="0"/>
              <a:t>, il arrive de faire des </a:t>
            </a:r>
            <a:r>
              <a:rPr lang="fr-FR" sz="3700" dirty="0" err="1"/>
              <a:t>strikes</a:t>
            </a:r>
            <a:r>
              <a:rPr lang="fr-FR" sz="3700" dirty="0"/>
              <a:t> sans être aussi précis, mais au minimum il faut toucher la quille n° 1.</a:t>
            </a:r>
            <a:br>
              <a:rPr lang="fr-FR" sz="3700" dirty="0"/>
            </a:br>
            <a:endParaRPr lang="fr-FR" sz="3700" dirty="0"/>
          </a:p>
          <a:p>
            <a:pPr>
              <a:buFont typeface="Wingdings" pitchFamily="2" charset="2"/>
              <a:buChar char="v"/>
            </a:pPr>
            <a:r>
              <a:rPr lang="fr-FR" sz="3700" dirty="0"/>
              <a:t>Pour un débutant, on conseille de jouer en " boule droite" et "flèche 2" comme sur le schéma ci-dessus.</a:t>
            </a:r>
            <a:br>
              <a:rPr lang="fr-FR" sz="3700" dirty="0"/>
            </a:br>
            <a:endParaRPr lang="fr-FR" sz="3700" dirty="0" smtClean="0"/>
          </a:p>
          <a:p>
            <a:pPr>
              <a:buFont typeface="Wingdings" pitchFamily="2" charset="2"/>
              <a:buChar char="v"/>
            </a:pPr>
            <a:r>
              <a:rPr lang="fr-FR" sz="3700" dirty="0" smtClean="0"/>
              <a:t>Pour </a:t>
            </a:r>
            <a:r>
              <a:rPr lang="fr-FR" sz="3700" dirty="0"/>
              <a:t>un début, visez la flèche 2 et faites quelques essais pour déterminer votre position de départ. Si la boule passe très souvent à droite de la quille 1, déplacez votre point de départ vers la droite, ou inversement si elle passe à gauche. </a:t>
            </a:r>
            <a:endParaRPr lang="fr-FR" sz="3700" dirty="0" smtClean="0"/>
          </a:p>
          <a:p>
            <a:pPr>
              <a:buFont typeface="Wingdings" pitchFamily="2" charset="2"/>
              <a:buChar char="v"/>
            </a:pPr>
            <a:endParaRPr lang="fr-FR" sz="3700" dirty="0"/>
          </a:p>
          <a:p>
            <a:pPr>
              <a:buFont typeface="Wingdings" pitchFamily="2" charset="2"/>
              <a:buChar char="v"/>
            </a:pPr>
            <a:r>
              <a:rPr lang="fr-FR" sz="3700" dirty="0"/>
              <a:t>Veillez à ne pas faire une rotation du poignet ce qui donnerait de l'effet à la boule</a:t>
            </a:r>
            <a:r>
              <a:rPr lang="fr-FR" sz="3700" dirty="0" smtClean="0"/>
              <a:t>.</a:t>
            </a:r>
          </a:p>
          <a:p>
            <a:pPr>
              <a:buFont typeface="Wingdings" pitchFamily="2" charset="2"/>
              <a:buChar char="v"/>
            </a:pPr>
            <a:endParaRPr lang="fr-FR" sz="3700" dirty="0"/>
          </a:p>
          <a:p>
            <a:pPr>
              <a:buFont typeface="Wingdings" pitchFamily="2" charset="2"/>
              <a:buChar char="v"/>
            </a:pPr>
            <a:r>
              <a:rPr lang="fr-FR" sz="3700" dirty="0"/>
              <a:t>Notez que la piste est divisée en 3 bandes. La première n'est pas traitée, la 2e est légèrement huilée, la troisième est huilée avec deux passages successifs qui accentuent les effets...</a:t>
            </a:r>
          </a:p>
          <a:p>
            <a:pPr>
              <a:buFont typeface="Wingdings" pitchFamily="2" charset="2"/>
              <a:buChar char="v"/>
            </a:pPr>
            <a:endParaRPr lang="fr-FR" sz="37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80728"/>
            <a:ext cx="2924175" cy="515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383677317"/>
      </p:ext>
    </p:extLst>
  </p:cSld>
  <p:clrMapOvr>
    <a:masterClrMapping/>
  </p:clrMapOvr>
  <mc:AlternateContent xmlns:mc="http://schemas.openxmlformats.org/markup-compatibility/2006" xmlns:p14="http://schemas.microsoft.com/office/powerpoint/2010/main">
    <mc:Choice Requires="p14">
      <p:transition spd="slow" p14:dur="125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25" presetClass="entr" presetSubtype="0" fill="hold" nodeType="after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decel="50000" fill="hold">
                                          <p:stCondLst>
                                            <p:cond delay="0"/>
                                          </p:stCondLst>
                                        </p:cTn>
                                        <p:tgtEl>
                                          <p:spTgt spid="11266"/>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11266"/>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11266"/>
                                        </p:tgtEl>
                                        <p:attrNameLst>
                                          <p:attrName>ppt_w</p:attrName>
                                        </p:attrNameLst>
                                      </p:cBhvr>
                                      <p:tavLst>
                                        <p:tav tm="0">
                                          <p:val>
                                            <p:strVal val="#ppt_w*.05"/>
                                          </p:val>
                                        </p:tav>
                                        <p:tav tm="100000">
                                          <p:val>
                                            <p:strVal val="#ppt_w"/>
                                          </p:val>
                                        </p:tav>
                                      </p:tavLst>
                                    </p:anim>
                                    <p:anim calcmode="lin" valueType="num">
                                      <p:cBhvr>
                                        <p:cTn id="17" dur="1000" fill="hold"/>
                                        <p:tgtEl>
                                          <p:spTgt spid="11266"/>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11266"/>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11266"/>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11266"/>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11266"/>
                                        </p:tgtEl>
                                      </p:cBhvr>
                                    </p:animEffect>
                                  </p:childTnLst>
                                </p:cTn>
                              </p:par>
                            </p:childTnLst>
                          </p:cTn>
                        </p:par>
                        <p:par>
                          <p:cTn id="22" fill="hold">
                            <p:stCondLst>
                              <p:cond delay="1500"/>
                            </p:stCondLst>
                            <p:childTnLst>
                              <p:par>
                                <p:cTn id="23" presetID="2" presetClass="entr" presetSubtype="4"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2" fill="hold">
                            <p:stCondLst>
                              <p:cond delay="5500"/>
                            </p:stCondLst>
                            <p:childTnLst>
                              <p:par>
                                <p:cTn id="33" presetID="2" presetClass="entr" presetSubtype="4"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7" fill="hold">
                            <p:stCondLst>
                              <p:cond delay="7500"/>
                            </p:stCondLst>
                            <p:childTnLst>
                              <p:par>
                                <p:cTn id="38" presetID="2" presetClass="entr" presetSubtype="4" fill="hold" grpId="0" nodeType="after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additive="base">
                                        <p:cTn id="40"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2" fill="hold">
                            <p:stCondLst>
                              <p:cond delay="9500"/>
                            </p:stCondLst>
                            <p:childTnLst>
                              <p:par>
                                <p:cTn id="43" presetID="2" presetClass="entr" presetSubtype="4" fill="hold" grpId="0" nodeType="after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7" fill="hold">
                            <p:stCondLst>
                              <p:cond delay="11500"/>
                            </p:stCondLst>
                            <p:childTnLst>
                              <p:par>
                                <p:cTn id="48" presetID="2" presetClass="entr" presetSubtype="4" fill="hold" grpId="0" nodeType="after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 calcmode="lin" valueType="num">
                                      <p:cBhvr additive="base">
                                        <p:cTn id="50"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2" fill="hold">
                            <p:stCondLst>
                              <p:cond delay="13500"/>
                            </p:stCondLst>
                            <p:childTnLst>
                              <p:par>
                                <p:cTn id="53" presetID="2" presetClass="entr" presetSubtype="4" fill="hold" grpId="0" nodeType="after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20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57" fill="hold">
                            <p:stCondLst>
                              <p:cond delay="15500"/>
                            </p:stCondLst>
                            <p:childTnLst>
                              <p:par>
                                <p:cTn id="58" presetID="31" presetClass="entr" presetSubtype="0" fill="hold" nodeType="afterEffect">
                                  <p:stCondLst>
                                    <p:cond delay="4000"/>
                                  </p:stCondLst>
                                  <p:childTnLst>
                                    <p:set>
                                      <p:cBhvr>
                                        <p:cTn id="59" dur="1" fill="hold">
                                          <p:stCondLst>
                                            <p:cond delay="0"/>
                                          </p:stCondLst>
                                        </p:cTn>
                                        <p:tgtEl>
                                          <p:spTgt spid="6"/>
                                        </p:tgtEl>
                                        <p:attrNameLst>
                                          <p:attrName>style.visibility</p:attrName>
                                        </p:attrNameLst>
                                      </p:cBhvr>
                                      <p:to>
                                        <p:strVal val="visible"/>
                                      </p:to>
                                    </p:set>
                                    <p:anim calcmode="lin" valueType="num">
                                      <p:cBhvr>
                                        <p:cTn id="60" dur="1000" fill="hold"/>
                                        <p:tgtEl>
                                          <p:spTgt spid="6"/>
                                        </p:tgtEl>
                                        <p:attrNameLst>
                                          <p:attrName>ppt_w</p:attrName>
                                        </p:attrNameLst>
                                      </p:cBhvr>
                                      <p:tavLst>
                                        <p:tav tm="0">
                                          <p:val>
                                            <p:fltVal val="0"/>
                                          </p:val>
                                        </p:tav>
                                        <p:tav tm="100000">
                                          <p:val>
                                            <p:strVal val="#ppt_w"/>
                                          </p:val>
                                        </p:tav>
                                      </p:tavLst>
                                    </p:anim>
                                    <p:anim calcmode="lin" valueType="num">
                                      <p:cBhvr>
                                        <p:cTn id="61" dur="1000" fill="hold"/>
                                        <p:tgtEl>
                                          <p:spTgt spid="6"/>
                                        </p:tgtEl>
                                        <p:attrNameLst>
                                          <p:attrName>ppt_h</p:attrName>
                                        </p:attrNameLst>
                                      </p:cBhvr>
                                      <p:tavLst>
                                        <p:tav tm="0">
                                          <p:val>
                                            <p:fltVal val="0"/>
                                          </p:val>
                                        </p:tav>
                                        <p:tav tm="100000">
                                          <p:val>
                                            <p:strVal val="#ppt_h"/>
                                          </p:val>
                                        </p:tav>
                                      </p:tavLst>
                                    </p:anim>
                                    <p:anim calcmode="lin" valueType="num">
                                      <p:cBhvr>
                                        <p:cTn id="62" dur="1000" fill="hold"/>
                                        <p:tgtEl>
                                          <p:spTgt spid="6"/>
                                        </p:tgtEl>
                                        <p:attrNameLst>
                                          <p:attrName>style.rotation</p:attrName>
                                        </p:attrNameLst>
                                      </p:cBhvr>
                                      <p:tavLst>
                                        <p:tav tm="0">
                                          <p:val>
                                            <p:fltVal val="90"/>
                                          </p:val>
                                        </p:tav>
                                        <p:tav tm="100000">
                                          <p:val>
                                            <p:fltVal val="0"/>
                                          </p:val>
                                        </p:tav>
                                      </p:tavLst>
                                    </p:anim>
                                    <p:animEffect transition="in" filter="fade">
                                      <p:cBhvr>
                                        <p:cTn id="6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754760" cy="1162050"/>
          </a:xfrm>
        </p:spPr>
        <p:txBody>
          <a:bodyPr/>
          <a:lstStyle/>
          <a:p>
            <a:r>
              <a:rPr lang="fr-FR" dirty="0"/>
              <a:t>Comment faire des </a:t>
            </a:r>
            <a:r>
              <a:rPr lang="fr-FR" dirty="0" err="1" smtClean="0"/>
              <a:t>spares</a:t>
            </a:r>
            <a:r>
              <a:rPr lang="fr-FR" dirty="0" smtClean="0"/>
              <a:t> (1)</a:t>
            </a:r>
            <a:br>
              <a:rPr lang="fr-FR" dirty="0" smtClean="0"/>
            </a:br>
            <a:endParaRPr lang="fr-FR" dirty="0"/>
          </a:p>
        </p:txBody>
      </p:sp>
      <p:sp>
        <p:nvSpPr>
          <p:cNvPr id="3" name="Espace réservé du contenu 2"/>
          <p:cNvSpPr>
            <a:spLocks noGrp="1"/>
          </p:cNvSpPr>
          <p:nvPr>
            <p:ph sz="half" idx="1"/>
          </p:nvPr>
        </p:nvSpPr>
        <p:spPr>
          <a:xfrm>
            <a:off x="3575050" y="1412776"/>
            <a:ext cx="5111750" cy="4713387"/>
          </a:xfrm>
        </p:spPr>
        <p:txBody>
          <a:bodyPr>
            <a:normAutofit/>
          </a:bodyPr>
          <a:lstStyle/>
          <a:p>
            <a:pPr>
              <a:buFont typeface="Wingdings" pitchFamily="2" charset="2"/>
              <a:buChar char="v"/>
            </a:pPr>
            <a:endParaRPr lang="fr-FR" sz="1400" b="1" dirty="0" smtClean="0"/>
          </a:p>
          <a:p>
            <a:endParaRPr lang="fr-FR" sz="1400" b="1" dirty="0"/>
          </a:p>
          <a:p>
            <a:pPr>
              <a:buFont typeface="Wingdings" pitchFamily="2" charset="2"/>
              <a:buChar char="v"/>
            </a:pPr>
            <a:r>
              <a:rPr lang="fr-FR" sz="1400" b="1" dirty="0" smtClean="0"/>
              <a:t>Il </a:t>
            </a:r>
            <a:r>
              <a:rPr lang="fr-FR" sz="1400" b="1" dirty="0"/>
              <a:t>reste des quilles au centre et à gauche</a:t>
            </a:r>
            <a:r>
              <a:rPr lang="fr-FR" sz="1400" dirty="0"/>
              <a:t> : 1, 2,4 et 5, 7 et 8. Visez toujours la 2e flèche mais décalez vous plus ou moins vers la </a:t>
            </a:r>
            <a:r>
              <a:rPr lang="fr-FR" sz="1400" dirty="0" smtClean="0"/>
              <a:t>droite</a:t>
            </a:r>
            <a:endParaRPr lang="fr-FR" sz="1400"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2828925" cy="490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2978572"/>
            <a:ext cx="3000375"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796548931"/>
      </p:ext>
    </p:extLst>
  </p:cSld>
  <p:clrMapOvr>
    <a:masterClrMapping/>
  </p:clrMapOvr>
  <mc:AlternateContent xmlns:mc="http://schemas.openxmlformats.org/markup-compatibility/2006" xmlns:p14="http://schemas.microsoft.com/office/powerpoint/2010/main">
    <mc:Choice Requires="p14">
      <p:transition spd="slow" p14:dur="125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5" presetClass="entr" presetSubtype="0" fill="hold" nodeType="afterEffect">
                                  <p:stCondLst>
                                    <p:cond delay="0"/>
                                  </p:stCondLst>
                                  <p:childTnLst>
                                    <p:set>
                                      <p:cBhvr>
                                        <p:cTn id="10" dur="1" fill="hold">
                                          <p:stCondLst>
                                            <p:cond delay="0"/>
                                          </p:stCondLst>
                                        </p:cTn>
                                        <p:tgtEl>
                                          <p:spTgt spid="12290"/>
                                        </p:tgtEl>
                                        <p:attrNameLst>
                                          <p:attrName>style.visibility</p:attrName>
                                        </p:attrNameLst>
                                      </p:cBhvr>
                                      <p:to>
                                        <p:strVal val="visible"/>
                                      </p:to>
                                    </p:set>
                                    <p:anim calcmode="lin" valueType="num">
                                      <p:cBhvr>
                                        <p:cTn id="11" dur="750" decel="50000" fill="hold">
                                          <p:stCondLst>
                                            <p:cond delay="0"/>
                                          </p:stCondLst>
                                        </p:cTn>
                                        <p:tgtEl>
                                          <p:spTgt spid="12290"/>
                                        </p:tgtEl>
                                        <p:attrNameLst>
                                          <p:attrName>style.rotation</p:attrName>
                                        </p:attrNameLst>
                                      </p:cBhvr>
                                      <p:tavLst>
                                        <p:tav tm="0">
                                          <p:val>
                                            <p:fltVal val="-90"/>
                                          </p:val>
                                        </p:tav>
                                        <p:tav tm="100000">
                                          <p:val>
                                            <p:fltVal val="0"/>
                                          </p:val>
                                        </p:tav>
                                      </p:tavLst>
                                    </p:anim>
                                    <p:anim calcmode="lin" valueType="num">
                                      <p:cBhvr>
                                        <p:cTn id="12" dur="750" decel="50000" fill="hold">
                                          <p:stCondLst>
                                            <p:cond delay="0"/>
                                          </p:stCondLst>
                                        </p:cTn>
                                        <p:tgtEl>
                                          <p:spTgt spid="12290"/>
                                        </p:tgtEl>
                                        <p:attrNameLst>
                                          <p:attrName>ppt_w</p:attrName>
                                        </p:attrNameLst>
                                      </p:cBhvr>
                                      <p:tavLst>
                                        <p:tav tm="0">
                                          <p:val>
                                            <p:strVal val="#ppt_w"/>
                                          </p:val>
                                        </p:tav>
                                        <p:tav tm="100000">
                                          <p:val>
                                            <p:strVal val="#ppt_w*.05"/>
                                          </p:val>
                                        </p:tav>
                                      </p:tavLst>
                                    </p:anim>
                                    <p:anim calcmode="lin" valueType="num">
                                      <p:cBhvr>
                                        <p:cTn id="13" dur="750" accel="50000" fill="hold">
                                          <p:stCondLst>
                                            <p:cond delay="750"/>
                                          </p:stCondLst>
                                        </p:cTn>
                                        <p:tgtEl>
                                          <p:spTgt spid="12290"/>
                                        </p:tgtEl>
                                        <p:attrNameLst>
                                          <p:attrName>ppt_w</p:attrName>
                                        </p:attrNameLst>
                                      </p:cBhvr>
                                      <p:tavLst>
                                        <p:tav tm="0">
                                          <p:val>
                                            <p:strVal val="#ppt_w*.05"/>
                                          </p:val>
                                        </p:tav>
                                        <p:tav tm="100000">
                                          <p:val>
                                            <p:strVal val="#ppt_w"/>
                                          </p:val>
                                        </p:tav>
                                      </p:tavLst>
                                    </p:anim>
                                    <p:anim calcmode="lin" valueType="num">
                                      <p:cBhvr>
                                        <p:cTn id="14" dur="1500" fill="hold"/>
                                        <p:tgtEl>
                                          <p:spTgt spid="12290"/>
                                        </p:tgtEl>
                                        <p:attrNameLst>
                                          <p:attrName>ppt_h</p:attrName>
                                        </p:attrNameLst>
                                      </p:cBhvr>
                                      <p:tavLst>
                                        <p:tav tm="0">
                                          <p:val>
                                            <p:strVal val="#ppt_h"/>
                                          </p:val>
                                        </p:tav>
                                        <p:tav tm="100000">
                                          <p:val>
                                            <p:strVal val="#ppt_h"/>
                                          </p:val>
                                        </p:tav>
                                      </p:tavLst>
                                    </p:anim>
                                    <p:anim calcmode="lin" valueType="num">
                                      <p:cBhvr>
                                        <p:cTn id="15" dur="750" decel="50000" fill="hold">
                                          <p:stCondLst>
                                            <p:cond delay="0"/>
                                          </p:stCondLst>
                                        </p:cTn>
                                        <p:tgtEl>
                                          <p:spTgt spid="12290"/>
                                        </p:tgtEl>
                                        <p:attrNameLst>
                                          <p:attrName>ppt_x</p:attrName>
                                        </p:attrNameLst>
                                      </p:cBhvr>
                                      <p:tavLst>
                                        <p:tav tm="0">
                                          <p:val>
                                            <p:strVal val="#ppt_x+.4"/>
                                          </p:val>
                                        </p:tav>
                                        <p:tav tm="100000">
                                          <p:val>
                                            <p:strVal val="#ppt_x"/>
                                          </p:val>
                                        </p:tav>
                                      </p:tavLst>
                                    </p:anim>
                                    <p:anim calcmode="lin" valueType="num">
                                      <p:cBhvr>
                                        <p:cTn id="16" dur="750" decel="50000" fill="hold">
                                          <p:stCondLst>
                                            <p:cond delay="0"/>
                                          </p:stCondLst>
                                        </p:cTn>
                                        <p:tgtEl>
                                          <p:spTgt spid="12290"/>
                                        </p:tgtEl>
                                        <p:attrNameLst>
                                          <p:attrName>ppt_y</p:attrName>
                                        </p:attrNameLst>
                                      </p:cBhvr>
                                      <p:tavLst>
                                        <p:tav tm="0">
                                          <p:val>
                                            <p:strVal val="#ppt_y-.2"/>
                                          </p:val>
                                        </p:tav>
                                        <p:tav tm="100000">
                                          <p:val>
                                            <p:strVal val="#ppt_y+.1"/>
                                          </p:val>
                                        </p:tav>
                                      </p:tavLst>
                                    </p:anim>
                                    <p:anim calcmode="lin" valueType="num">
                                      <p:cBhvr>
                                        <p:cTn id="17" dur="750" accel="50000" fill="hold">
                                          <p:stCondLst>
                                            <p:cond delay="750"/>
                                          </p:stCondLst>
                                        </p:cTn>
                                        <p:tgtEl>
                                          <p:spTgt spid="12290"/>
                                        </p:tgtEl>
                                        <p:attrNameLst>
                                          <p:attrName>ppt_y</p:attrName>
                                        </p:attrNameLst>
                                      </p:cBhvr>
                                      <p:tavLst>
                                        <p:tav tm="0">
                                          <p:val>
                                            <p:strVal val="#ppt_y+.1"/>
                                          </p:val>
                                        </p:tav>
                                        <p:tav tm="100000">
                                          <p:val>
                                            <p:strVal val="#ppt_y"/>
                                          </p:val>
                                        </p:tav>
                                      </p:tavLst>
                                    </p:anim>
                                    <p:animEffect transition="in" filter="fade">
                                      <p:cBhvr>
                                        <p:cTn id="18" dur="1500" decel="50000">
                                          <p:stCondLst>
                                            <p:cond delay="0"/>
                                          </p:stCondLst>
                                        </p:cTn>
                                        <p:tgtEl>
                                          <p:spTgt spid="12290"/>
                                        </p:tgtEl>
                                      </p:cBhvr>
                                    </p:animEffect>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3000"/>
                            </p:stCondLst>
                            <p:childTnLst>
                              <p:par>
                                <p:cTn id="25" presetID="37" presetClass="entr" presetSubtype="0" fill="hold" nodeType="afterEffect">
                                  <p:stCondLst>
                                    <p:cond delay="0"/>
                                  </p:stCondLst>
                                  <p:childTnLst>
                                    <p:set>
                                      <p:cBhvr>
                                        <p:cTn id="26" dur="1" fill="hold">
                                          <p:stCondLst>
                                            <p:cond delay="0"/>
                                          </p:stCondLst>
                                        </p:cTn>
                                        <p:tgtEl>
                                          <p:spTgt spid="12291"/>
                                        </p:tgtEl>
                                        <p:attrNameLst>
                                          <p:attrName>style.visibility</p:attrName>
                                        </p:attrNameLst>
                                      </p:cBhvr>
                                      <p:to>
                                        <p:strVal val="visible"/>
                                      </p:to>
                                    </p:set>
                                    <p:animEffect transition="in" filter="fade">
                                      <p:cBhvr>
                                        <p:cTn id="27" dur="1500"/>
                                        <p:tgtEl>
                                          <p:spTgt spid="12291"/>
                                        </p:tgtEl>
                                      </p:cBhvr>
                                    </p:animEffect>
                                    <p:anim calcmode="lin" valueType="num">
                                      <p:cBhvr>
                                        <p:cTn id="28" dur="1500" fill="hold"/>
                                        <p:tgtEl>
                                          <p:spTgt spid="12291"/>
                                        </p:tgtEl>
                                        <p:attrNameLst>
                                          <p:attrName>ppt_x</p:attrName>
                                        </p:attrNameLst>
                                      </p:cBhvr>
                                      <p:tavLst>
                                        <p:tav tm="0">
                                          <p:val>
                                            <p:strVal val="#ppt_x"/>
                                          </p:val>
                                        </p:tav>
                                        <p:tav tm="100000">
                                          <p:val>
                                            <p:strVal val="#ppt_x"/>
                                          </p:val>
                                        </p:tav>
                                      </p:tavLst>
                                    </p:anim>
                                    <p:anim calcmode="lin" valueType="num">
                                      <p:cBhvr>
                                        <p:cTn id="29" dur="1350" decel="100000" fill="hold"/>
                                        <p:tgtEl>
                                          <p:spTgt spid="12291"/>
                                        </p:tgtEl>
                                        <p:attrNameLst>
                                          <p:attrName>ppt_y</p:attrName>
                                        </p:attrNameLst>
                                      </p:cBhvr>
                                      <p:tavLst>
                                        <p:tav tm="0">
                                          <p:val>
                                            <p:strVal val="#ppt_y+1"/>
                                          </p:val>
                                        </p:tav>
                                        <p:tav tm="100000">
                                          <p:val>
                                            <p:strVal val="#ppt_y-.03"/>
                                          </p:val>
                                        </p:tav>
                                      </p:tavLst>
                                    </p:anim>
                                    <p:anim calcmode="lin" valueType="num">
                                      <p:cBhvr>
                                        <p:cTn id="30" dur="150" accel="100000" fill="hold">
                                          <p:stCondLst>
                                            <p:cond delay="1350"/>
                                          </p:stCondLst>
                                        </p:cTn>
                                        <p:tgtEl>
                                          <p:spTgt spid="12291"/>
                                        </p:tgtEl>
                                        <p:attrNameLst>
                                          <p:attrName>ppt_y</p:attrName>
                                        </p:attrNameLst>
                                      </p:cBhvr>
                                      <p:tavLst>
                                        <p:tav tm="0">
                                          <p:val>
                                            <p:strVal val="#ppt_y-.03"/>
                                          </p:val>
                                        </p:tav>
                                        <p:tav tm="100000">
                                          <p:val>
                                            <p:strVal val="#ppt_y"/>
                                          </p:val>
                                        </p:tav>
                                      </p:tavLst>
                                    </p:anim>
                                  </p:childTnLst>
                                </p:cTn>
                              </p:par>
                            </p:childTnLst>
                          </p:cTn>
                        </p:par>
                        <p:par>
                          <p:cTn id="31" fill="hold">
                            <p:stCondLst>
                              <p:cond delay="4500"/>
                            </p:stCondLst>
                            <p:childTnLst>
                              <p:par>
                                <p:cTn id="32" presetID="31" presetClass="entr" presetSubtype="0" fill="hold" nodeType="afterEffect">
                                  <p:stCondLst>
                                    <p:cond delay="1000"/>
                                  </p:stCondLst>
                                  <p:childTnLst>
                                    <p:set>
                                      <p:cBhvr>
                                        <p:cTn id="33" dur="1" fill="hold">
                                          <p:stCondLst>
                                            <p:cond delay="0"/>
                                          </p:stCondLst>
                                        </p:cTn>
                                        <p:tgtEl>
                                          <p:spTgt spid="6"/>
                                        </p:tgtEl>
                                        <p:attrNameLst>
                                          <p:attrName>style.visibility</p:attrName>
                                        </p:attrNameLst>
                                      </p:cBhvr>
                                      <p:to>
                                        <p:strVal val="visible"/>
                                      </p:to>
                                    </p:set>
                                    <p:anim calcmode="lin" valueType="num">
                                      <p:cBhvr>
                                        <p:cTn id="34" dur="1000" fill="hold"/>
                                        <p:tgtEl>
                                          <p:spTgt spid="6"/>
                                        </p:tgtEl>
                                        <p:attrNameLst>
                                          <p:attrName>ppt_w</p:attrName>
                                        </p:attrNameLst>
                                      </p:cBhvr>
                                      <p:tavLst>
                                        <p:tav tm="0">
                                          <p:val>
                                            <p:fltVal val="0"/>
                                          </p:val>
                                        </p:tav>
                                        <p:tav tm="100000">
                                          <p:val>
                                            <p:strVal val="#ppt_w"/>
                                          </p:val>
                                        </p:tav>
                                      </p:tavLst>
                                    </p:anim>
                                    <p:anim calcmode="lin" valueType="num">
                                      <p:cBhvr>
                                        <p:cTn id="35" dur="1000" fill="hold"/>
                                        <p:tgtEl>
                                          <p:spTgt spid="6"/>
                                        </p:tgtEl>
                                        <p:attrNameLst>
                                          <p:attrName>ppt_h</p:attrName>
                                        </p:attrNameLst>
                                      </p:cBhvr>
                                      <p:tavLst>
                                        <p:tav tm="0">
                                          <p:val>
                                            <p:fltVal val="0"/>
                                          </p:val>
                                        </p:tav>
                                        <p:tav tm="100000">
                                          <p:val>
                                            <p:strVal val="#ppt_h"/>
                                          </p:val>
                                        </p:tav>
                                      </p:tavLst>
                                    </p:anim>
                                    <p:anim calcmode="lin" valueType="num">
                                      <p:cBhvr>
                                        <p:cTn id="36" dur="1000" fill="hold"/>
                                        <p:tgtEl>
                                          <p:spTgt spid="6"/>
                                        </p:tgtEl>
                                        <p:attrNameLst>
                                          <p:attrName>style.rotation</p:attrName>
                                        </p:attrNameLst>
                                      </p:cBhvr>
                                      <p:tavLst>
                                        <p:tav tm="0">
                                          <p:val>
                                            <p:fltVal val="90"/>
                                          </p:val>
                                        </p:tav>
                                        <p:tav tm="100000">
                                          <p:val>
                                            <p:fltVal val="0"/>
                                          </p:val>
                                        </p:tav>
                                      </p:tavLst>
                                    </p:anim>
                                    <p:animEffect transition="in" filter="fade">
                                      <p:cBhvr>
                                        <p:cTn id="3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754760" cy="1162050"/>
          </a:xfrm>
        </p:spPr>
        <p:txBody>
          <a:bodyPr/>
          <a:lstStyle/>
          <a:p>
            <a:r>
              <a:rPr lang="fr-FR" dirty="0"/>
              <a:t>Comment faire des </a:t>
            </a:r>
            <a:r>
              <a:rPr lang="fr-FR" dirty="0" err="1" smtClean="0"/>
              <a:t>spares</a:t>
            </a:r>
            <a:r>
              <a:rPr lang="fr-FR" dirty="0" smtClean="0"/>
              <a:t> (2)</a:t>
            </a:r>
            <a:br>
              <a:rPr lang="fr-FR" dirty="0" smtClean="0"/>
            </a:br>
            <a:endParaRPr lang="fr-FR" dirty="0"/>
          </a:p>
        </p:txBody>
      </p:sp>
      <p:sp>
        <p:nvSpPr>
          <p:cNvPr id="3" name="Espace réservé du contenu 2"/>
          <p:cNvSpPr>
            <a:spLocks noGrp="1"/>
          </p:cNvSpPr>
          <p:nvPr>
            <p:ph sz="half" idx="1"/>
          </p:nvPr>
        </p:nvSpPr>
        <p:spPr>
          <a:xfrm>
            <a:off x="3575050" y="1412776"/>
            <a:ext cx="5111750" cy="4713387"/>
          </a:xfrm>
        </p:spPr>
        <p:txBody>
          <a:bodyPr>
            <a:normAutofit/>
          </a:bodyPr>
          <a:lstStyle/>
          <a:p>
            <a:pPr>
              <a:buFont typeface="Wingdings" pitchFamily="2" charset="2"/>
              <a:buChar char="v"/>
            </a:pPr>
            <a:endParaRPr lang="fr-FR" sz="1400" b="1" dirty="0" smtClean="0"/>
          </a:p>
          <a:p>
            <a:pPr>
              <a:buFont typeface="Wingdings" pitchFamily="2" charset="2"/>
              <a:buChar char="v"/>
            </a:pPr>
            <a:endParaRPr lang="fr-FR" sz="1400" b="1" dirty="0"/>
          </a:p>
          <a:p>
            <a:pPr>
              <a:buFont typeface="Wingdings" pitchFamily="2" charset="2"/>
              <a:buChar char="v"/>
            </a:pPr>
            <a:r>
              <a:rPr lang="fr-FR" sz="1400" b="1" dirty="0"/>
              <a:t>Il reste des quilles à droite</a:t>
            </a:r>
            <a:r>
              <a:rPr lang="fr-FR" sz="1400" dirty="0"/>
              <a:t> : 3, 6, 9 et 10</a:t>
            </a:r>
            <a:br>
              <a:rPr lang="fr-FR" sz="1400" dirty="0"/>
            </a:br>
            <a:r>
              <a:rPr lang="fr-FR" sz="1400" dirty="0"/>
              <a:t>Visez la flèche centrale, la 4e en vous plaçant près du 7e point, le plus à gauche et en vous décalant plus ou moins à droite</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2809875"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3068960"/>
            <a:ext cx="3009900" cy="189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156986407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1000" fill="hold"/>
                                        <p:tgtEl>
                                          <p:spTgt spid="13314"/>
                                        </p:tgtEl>
                                        <p:attrNameLst>
                                          <p:attrName>ppt_w</p:attrName>
                                        </p:attrNameLst>
                                      </p:cBhvr>
                                      <p:tavLst>
                                        <p:tav tm="0">
                                          <p:val>
                                            <p:fltVal val="0"/>
                                          </p:val>
                                        </p:tav>
                                        <p:tav tm="100000">
                                          <p:val>
                                            <p:strVal val="#ppt_w"/>
                                          </p:val>
                                        </p:tav>
                                      </p:tavLst>
                                    </p:anim>
                                    <p:anim calcmode="lin" valueType="num">
                                      <p:cBhvr>
                                        <p:cTn id="15" dur="1000" fill="hold"/>
                                        <p:tgtEl>
                                          <p:spTgt spid="13314"/>
                                        </p:tgtEl>
                                        <p:attrNameLst>
                                          <p:attrName>ppt_h</p:attrName>
                                        </p:attrNameLst>
                                      </p:cBhvr>
                                      <p:tavLst>
                                        <p:tav tm="0">
                                          <p:val>
                                            <p:fltVal val="0"/>
                                          </p:val>
                                        </p:tav>
                                        <p:tav tm="100000">
                                          <p:val>
                                            <p:strVal val="#ppt_h"/>
                                          </p:val>
                                        </p:tav>
                                      </p:tavLst>
                                    </p:anim>
                                    <p:anim calcmode="lin" valueType="num">
                                      <p:cBhvr>
                                        <p:cTn id="16" dur="1000" fill="hold"/>
                                        <p:tgtEl>
                                          <p:spTgt spid="13314"/>
                                        </p:tgtEl>
                                        <p:attrNameLst>
                                          <p:attrName>style.rotation</p:attrName>
                                        </p:attrNameLst>
                                      </p:cBhvr>
                                      <p:tavLst>
                                        <p:tav tm="0">
                                          <p:val>
                                            <p:fltVal val="90"/>
                                          </p:val>
                                        </p:tav>
                                        <p:tav tm="100000">
                                          <p:val>
                                            <p:fltVal val="0"/>
                                          </p:val>
                                        </p:tav>
                                      </p:tavLst>
                                    </p:anim>
                                    <p:animEffect transition="in" filter="fade">
                                      <p:cBhvr>
                                        <p:cTn id="17" dur="1000"/>
                                        <p:tgtEl>
                                          <p:spTgt spid="13314"/>
                                        </p:tgtEl>
                                      </p:cBhvr>
                                    </p:animEffect>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2500"/>
                            </p:stCondLst>
                            <p:childTnLst>
                              <p:par>
                                <p:cTn id="24" presetID="37" presetClass="entr" presetSubtype="0" fill="hold" nodeType="afterEffect">
                                  <p:stCondLst>
                                    <p:cond delay="0"/>
                                  </p:stCondLst>
                                  <p:childTnLst>
                                    <p:set>
                                      <p:cBhvr>
                                        <p:cTn id="25" dur="1" fill="hold">
                                          <p:stCondLst>
                                            <p:cond delay="0"/>
                                          </p:stCondLst>
                                        </p:cTn>
                                        <p:tgtEl>
                                          <p:spTgt spid="13315"/>
                                        </p:tgtEl>
                                        <p:attrNameLst>
                                          <p:attrName>style.visibility</p:attrName>
                                        </p:attrNameLst>
                                      </p:cBhvr>
                                      <p:to>
                                        <p:strVal val="visible"/>
                                      </p:to>
                                    </p:set>
                                    <p:animEffect transition="in" filter="fade">
                                      <p:cBhvr>
                                        <p:cTn id="26" dur="1000"/>
                                        <p:tgtEl>
                                          <p:spTgt spid="13315"/>
                                        </p:tgtEl>
                                      </p:cBhvr>
                                    </p:animEffect>
                                    <p:anim calcmode="lin" valueType="num">
                                      <p:cBhvr>
                                        <p:cTn id="27" dur="1000" fill="hold"/>
                                        <p:tgtEl>
                                          <p:spTgt spid="13315"/>
                                        </p:tgtEl>
                                        <p:attrNameLst>
                                          <p:attrName>ppt_x</p:attrName>
                                        </p:attrNameLst>
                                      </p:cBhvr>
                                      <p:tavLst>
                                        <p:tav tm="0">
                                          <p:val>
                                            <p:strVal val="#ppt_x"/>
                                          </p:val>
                                        </p:tav>
                                        <p:tav tm="100000">
                                          <p:val>
                                            <p:strVal val="#ppt_x"/>
                                          </p:val>
                                        </p:tav>
                                      </p:tavLst>
                                    </p:anim>
                                    <p:anim calcmode="lin" valueType="num">
                                      <p:cBhvr>
                                        <p:cTn id="28" dur="900" decel="100000" fill="hold"/>
                                        <p:tgtEl>
                                          <p:spTgt spid="13315"/>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3315"/>
                                        </p:tgtEl>
                                        <p:attrNameLst>
                                          <p:attrName>ppt_y</p:attrName>
                                        </p:attrNameLst>
                                      </p:cBhvr>
                                      <p:tavLst>
                                        <p:tav tm="0">
                                          <p:val>
                                            <p:strVal val="#ppt_y-.03"/>
                                          </p:val>
                                        </p:tav>
                                        <p:tav tm="100000">
                                          <p:val>
                                            <p:strVal val="#ppt_y"/>
                                          </p:val>
                                        </p:tav>
                                      </p:tavLst>
                                    </p:anim>
                                  </p:childTnLst>
                                </p:cTn>
                              </p:par>
                            </p:childTnLst>
                          </p:cTn>
                        </p:par>
                        <p:par>
                          <p:cTn id="30" fill="hold">
                            <p:stCondLst>
                              <p:cond delay="3500"/>
                            </p:stCondLst>
                            <p:childTnLst>
                              <p:par>
                                <p:cTn id="31" presetID="31" presetClass="entr" presetSubtype="0" fill="hold" nodeType="afterEffect">
                                  <p:stCondLst>
                                    <p:cond delay="2000"/>
                                  </p:stCondLst>
                                  <p:childTnLst>
                                    <p:set>
                                      <p:cBhvr>
                                        <p:cTn id="32" dur="1" fill="hold">
                                          <p:stCondLst>
                                            <p:cond delay="0"/>
                                          </p:stCondLst>
                                        </p:cTn>
                                        <p:tgtEl>
                                          <p:spTgt spid="6"/>
                                        </p:tgtEl>
                                        <p:attrNameLst>
                                          <p:attrName>style.visibility</p:attrName>
                                        </p:attrNameLst>
                                      </p:cBhvr>
                                      <p:to>
                                        <p:strVal val="visible"/>
                                      </p:to>
                                    </p:set>
                                    <p:anim calcmode="lin" valueType="num">
                                      <p:cBhvr>
                                        <p:cTn id="33" dur="1000" fill="hold"/>
                                        <p:tgtEl>
                                          <p:spTgt spid="6"/>
                                        </p:tgtEl>
                                        <p:attrNameLst>
                                          <p:attrName>ppt_w</p:attrName>
                                        </p:attrNameLst>
                                      </p:cBhvr>
                                      <p:tavLst>
                                        <p:tav tm="0">
                                          <p:val>
                                            <p:fltVal val="0"/>
                                          </p:val>
                                        </p:tav>
                                        <p:tav tm="100000">
                                          <p:val>
                                            <p:strVal val="#ppt_w"/>
                                          </p:val>
                                        </p:tav>
                                      </p:tavLst>
                                    </p:anim>
                                    <p:anim calcmode="lin" valueType="num">
                                      <p:cBhvr>
                                        <p:cTn id="34" dur="1000" fill="hold"/>
                                        <p:tgtEl>
                                          <p:spTgt spid="6"/>
                                        </p:tgtEl>
                                        <p:attrNameLst>
                                          <p:attrName>ppt_h</p:attrName>
                                        </p:attrNameLst>
                                      </p:cBhvr>
                                      <p:tavLst>
                                        <p:tav tm="0">
                                          <p:val>
                                            <p:fltVal val="0"/>
                                          </p:val>
                                        </p:tav>
                                        <p:tav tm="100000">
                                          <p:val>
                                            <p:strVal val="#ppt_h"/>
                                          </p:val>
                                        </p:tav>
                                      </p:tavLst>
                                    </p:anim>
                                    <p:anim calcmode="lin" valueType="num">
                                      <p:cBhvr>
                                        <p:cTn id="35" dur="1000" fill="hold"/>
                                        <p:tgtEl>
                                          <p:spTgt spid="6"/>
                                        </p:tgtEl>
                                        <p:attrNameLst>
                                          <p:attrName>style.rotation</p:attrName>
                                        </p:attrNameLst>
                                      </p:cBhvr>
                                      <p:tavLst>
                                        <p:tav tm="0">
                                          <p:val>
                                            <p:fltVal val="90"/>
                                          </p:val>
                                        </p:tav>
                                        <p:tav tm="100000">
                                          <p:val>
                                            <p:fltVal val="0"/>
                                          </p:val>
                                        </p:tav>
                                      </p:tavLst>
                                    </p:anim>
                                    <p:animEffect transition="in" filter="fade">
                                      <p:cBhvr>
                                        <p:cTn id="3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720080"/>
          </a:xfrm>
        </p:spPr>
        <p:txBody>
          <a:bodyPr>
            <a:normAutofit/>
          </a:bodyPr>
          <a:lstStyle/>
          <a:p>
            <a:r>
              <a:rPr lang="fr-FR" sz="2800" b="1" dirty="0"/>
              <a:t>Pour se résumer</a:t>
            </a:r>
            <a:r>
              <a:rPr lang="fr-FR" sz="2800" b="1" dirty="0" smtClean="0"/>
              <a:t>...</a:t>
            </a:r>
            <a:endParaRPr lang="fr-FR" sz="2800" dirty="0"/>
          </a:p>
        </p:txBody>
      </p:sp>
      <p:sp>
        <p:nvSpPr>
          <p:cNvPr id="3" name="Espace réservé du contenu 2"/>
          <p:cNvSpPr>
            <a:spLocks noGrp="1"/>
          </p:cNvSpPr>
          <p:nvPr>
            <p:ph idx="1"/>
          </p:nvPr>
        </p:nvSpPr>
        <p:spPr>
          <a:xfrm>
            <a:off x="395536" y="1340768"/>
            <a:ext cx="8424936" cy="5112568"/>
          </a:xfrm>
        </p:spPr>
        <p:txBody>
          <a:bodyPr>
            <a:noAutofit/>
          </a:bodyPr>
          <a:lstStyle/>
          <a:p>
            <a:pPr marL="0" indent="0">
              <a:buNone/>
            </a:pPr>
            <a:r>
              <a:rPr lang="fr-FR" sz="1100" i="1" u="sng" dirty="0" smtClean="0"/>
              <a:t>Info :</a:t>
            </a:r>
            <a:r>
              <a:rPr lang="fr-FR" sz="1100" i="1" dirty="0" smtClean="0"/>
              <a:t> Quand </a:t>
            </a:r>
            <a:r>
              <a:rPr lang="fr-FR" sz="1100" i="1" dirty="0"/>
              <a:t>vous lancez la boule, il faut prendre ses repères au pied, pour la position, de départ et viser la flèche, pas les quilles</a:t>
            </a:r>
            <a:r>
              <a:rPr lang="fr-FR" sz="1100" i="1" dirty="0" smtClean="0"/>
              <a:t>.</a:t>
            </a:r>
          </a:p>
          <a:p>
            <a:pPr marL="0" indent="0">
              <a:buNone/>
            </a:pPr>
            <a:endParaRPr lang="fr-FR" sz="1100" dirty="0"/>
          </a:p>
          <a:p>
            <a:pPr marL="0" indent="0">
              <a:buNone/>
            </a:pPr>
            <a:r>
              <a:rPr lang="fr-FR" sz="1100" b="1" dirty="0" smtClean="0"/>
              <a:t>La </a:t>
            </a:r>
            <a:r>
              <a:rPr lang="fr-FR" sz="1100" b="1" dirty="0"/>
              <a:t>course </a:t>
            </a:r>
            <a:r>
              <a:rPr lang="fr-FR" sz="1100" dirty="0"/>
              <a:t/>
            </a:r>
            <a:br>
              <a:rPr lang="fr-FR" sz="1100" dirty="0"/>
            </a:br>
            <a:r>
              <a:rPr lang="fr-FR" sz="1100" dirty="0"/>
              <a:t>La marche d'approche consiste en 3 pas normaux, suivis d'un pas glissé. Il est inutile de courir, cela n'accélèrera pas la boule. </a:t>
            </a:r>
            <a:br>
              <a:rPr lang="fr-FR" sz="1100" dirty="0"/>
            </a:br>
            <a:r>
              <a:rPr lang="fr-FR" sz="1100" dirty="0"/>
              <a:t>Durant toute la course, la boule suit une trajectoire située dans un plan vertical qui passe par la flèche 2 ; c'est en respectant ce principe que vous serez précis.</a:t>
            </a:r>
            <a:br>
              <a:rPr lang="fr-FR" sz="1100" dirty="0"/>
            </a:br>
            <a:r>
              <a:rPr lang="fr-FR" sz="1100" dirty="0"/>
              <a:t>La vitesse de la boule peut être modulée par l'amplitude du mouvement de la boule pendant la course, mais plutôt que d'essayer de lancer une boule puissante, préférez la précision et la régularité du geste.</a:t>
            </a:r>
          </a:p>
          <a:p>
            <a:pPr marL="0" indent="0">
              <a:buNone/>
            </a:pPr>
            <a:r>
              <a:rPr lang="fr-FR" sz="1100" i="1" u="sng" dirty="0"/>
              <a:t>Info :</a:t>
            </a:r>
            <a:r>
              <a:rPr lang="fr-FR" sz="1100" i="1" dirty="0" smtClean="0"/>
              <a:t> Pour </a:t>
            </a:r>
            <a:r>
              <a:rPr lang="fr-FR" sz="1100" i="1" dirty="0"/>
              <a:t>savoir d'où partir, compter à peu près 4 ½ pas normaux jusqu'à la ligne de faute</a:t>
            </a:r>
            <a:r>
              <a:rPr lang="fr-FR" sz="1100" i="1" dirty="0" smtClean="0"/>
              <a:t>.</a:t>
            </a:r>
          </a:p>
          <a:p>
            <a:pPr marL="0" indent="0">
              <a:buNone/>
            </a:pPr>
            <a:endParaRPr lang="fr-FR" sz="1100" dirty="0"/>
          </a:p>
          <a:p>
            <a:pPr marL="0" indent="0">
              <a:buNone/>
            </a:pPr>
            <a:r>
              <a:rPr lang="fr-FR" sz="1100" b="1" dirty="0"/>
              <a:t>Le lâcher</a:t>
            </a:r>
            <a:r>
              <a:rPr lang="fr-FR" sz="1100" dirty="0"/>
              <a:t> </a:t>
            </a:r>
            <a:br>
              <a:rPr lang="fr-FR" sz="1100" dirty="0"/>
            </a:br>
            <a:r>
              <a:rPr lang="fr-FR" sz="1100" dirty="0"/>
              <a:t>Le lâcher est l'instant où la boule quitte la main du joueur. Cet instant, préparé par toute la course, est déterminant. </a:t>
            </a:r>
            <a:br>
              <a:rPr lang="fr-FR" sz="1100" dirty="0"/>
            </a:br>
            <a:r>
              <a:rPr lang="fr-FR" sz="1100" dirty="0"/>
              <a:t>Pour un début, de simples conseils : </a:t>
            </a:r>
            <a:r>
              <a:rPr lang="fr-FR" sz="1100" b="1" dirty="0"/>
              <a:t>au moment du lâcher, la paume de la main doit être tournée vers le haut, le poignet rigide et droit et la main toujours dans la même position d'un lancer à l'autre. Tant que vous garderez le pouce vers le haut, la boule ira droit.</a:t>
            </a:r>
            <a:r>
              <a:rPr lang="fr-FR" sz="1100" dirty="0"/>
              <a:t/>
            </a:r>
            <a:br>
              <a:rPr lang="fr-FR" sz="1100" dirty="0"/>
            </a:br>
            <a:r>
              <a:rPr lang="fr-FR" sz="1100" dirty="0"/>
              <a:t>Si vous voulez donner plus d'action à votre boule, tirez sur vos doigts quand le pouce est sorti. C'est à dire qu'une fois que le pouce est sorti, levez le bras vers le haut pour terminer votre geste ; avec le poignet et la main rigide, vos deux doigts vont donner à la boule une impulsion qui va la faire tourner et lui donnera plus d'énergie en arrivant sur les quilles.</a:t>
            </a:r>
            <a:br>
              <a:rPr lang="fr-FR" sz="1100" dirty="0"/>
            </a:br>
            <a:r>
              <a:rPr lang="fr-FR" sz="1100" dirty="0"/>
              <a:t>Enfin si vous voulez avoir une boule courbe, tournez votre poignet de 45° vers la gauche, et cette impulsion fera en plus tourner la boule vers la gauche en arrivant vers les quilles</a:t>
            </a:r>
            <a:r>
              <a:rPr lang="fr-FR" sz="1100" dirty="0" smtClean="0"/>
              <a:t>.</a:t>
            </a:r>
          </a:p>
          <a:p>
            <a:pPr marL="0" indent="0">
              <a:buNone/>
            </a:pPr>
            <a:endParaRPr lang="fr-FR" sz="1100" dirty="0"/>
          </a:p>
          <a:p>
            <a:pPr marL="0" indent="0">
              <a:buNone/>
            </a:pPr>
            <a:r>
              <a:rPr lang="fr-FR" sz="1100" b="1" dirty="0"/>
              <a:t>La priorité </a:t>
            </a:r>
            <a:r>
              <a:rPr lang="fr-FR" sz="1100" dirty="0"/>
              <a:t/>
            </a:r>
            <a:br>
              <a:rPr lang="fr-FR" sz="1100" dirty="0"/>
            </a:br>
            <a:r>
              <a:rPr lang="fr-FR" sz="1100" dirty="0"/>
              <a:t>Pour terminer, pensez à respecter quelques règles de politesse :</a:t>
            </a:r>
          </a:p>
          <a:p>
            <a:pPr marL="0" indent="0">
              <a:buNone/>
            </a:pPr>
            <a:r>
              <a:rPr lang="fr-FR" sz="1100" dirty="0"/>
              <a:t>si un joueur est monté sur l'approche, les joueurs à sa droite et à sa gauche doivent attendre qu'il ait joué sa boule pour monter sur l'approche </a:t>
            </a:r>
          </a:p>
          <a:p>
            <a:pPr marL="0" indent="0">
              <a:buNone/>
            </a:pPr>
            <a:r>
              <a:rPr lang="fr-FR" sz="1100" dirty="0"/>
              <a:t>si deux joueurs se préparent à monter sur l'approche en même temps, le joueur à droite a priorité sur le joueur de gauche </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64924397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par>
                                <p:cTn id="11" presetID="55"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4" dur="1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500"/>
                                        <p:tgtEl>
                                          <p:spTgt spid="3">
                                            <p:txEl>
                                              <p:pRg st="0" end="0"/>
                                            </p:txEl>
                                          </p:spTgt>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1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9" dur="1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0" dur="1500"/>
                                        <p:tgtEl>
                                          <p:spTgt spid="3">
                                            <p:txEl>
                                              <p:pRg st="2" end="2"/>
                                            </p:txEl>
                                          </p:spTgt>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4" dur="1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5" dur="1500"/>
                                        <p:tgtEl>
                                          <p:spTgt spid="3">
                                            <p:txEl>
                                              <p:pRg st="3" end="3"/>
                                            </p:txEl>
                                          </p:spTgt>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9" dur="1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0" dur="1500"/>
                                        <p:tgtEl>
                                          <p:spTgt spid="3">
                                            <p:txEl>
                                              <p:pRg st="5" end="5"/>
                                            </p:txEl>
                                          </p:spTgt>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1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34" dur="1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5" dur="1500"/>
                                        <p:tgtEl>
                                          <p:spTgt spid="3">
                                            <p:txEl>
                                              <p:pRg st="7" end="7"/>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1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9" dur="1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0" dur="1500"/>
                                        <p:tgtEl>
                                          <p:spTgt spid="3">
                                            <p:txEl>
                                              <p:pRg st="8" end="8"/>
                                            </p:txEl>
                                          </p:spTgt>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p:cTn id="43" dur="1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44" dur="1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45" dur="1500"/>
                                        <p:tgtEl>
                                          <p:spTgt spid="3">
                                            <p:txEl>
                                              <p:pRg st="9" end="9"/>
                                            </p:txEl>
                                          </p:spTgt>
                                        </p:tgtEl>
                                      </p:cBhvr>
                                    </p:animEffect>
                                  </p:childTnLst>
                                </p:cTn>
                              </p:par>
                              <p:par>
                                <p:cTn id="46" presetID="31" presetClass="entr" presetSubtype="0" fill="hold" nodeType="withEffect">
                                  <p:stCondLst>
                                    <p:cond delay="4000"/>
                                  </p:stCondLst>
                                  <p:childTnLst>
                                    <p:set>
                                      <p:cBhvr>
                                        <p:cTn id="47" dur="1" fill="hold">
                                          <p:stCondLst>
                                            <p:cond delay="0"/>
                                          </p:stCondLst>
                                        </p:cTn>
                                        <p:tgtEl>
                                          <p:spTgt spid="4"/>
                                        </p:tgtEl>
                                        <p:attrNameLst>
                                          <p:attrName>style.visibility</p:attrName>
                                        </p:attrNameLst>
                                      </p:cBhvr>
                                      <p:to>
                                        <p:strVal val="visible"/>
                                      </p:to>
                                    </p:set>
                                    <p:anim calcmode="lin" valueType="num">
                                      <p:cBhvr>
                                        <p:cTn id="48" dur="1000" fill="hold"/>
                                        <p:tgtEl>
                                          <p:spTgt spid="4"/>
                                        </p:tgtEl>
                                        <p:attrNameLst>
                                          <p:attrName>ppt_w</p:attrName>
                                        </p:attrNameLst>
                                      </p:cBhvr>
                                      <p:tavLst>
                                        <p:tav tm="0">
                                          <p:val>
                                            <p:fltVal val="0"/>
                                          </p:val>
                                        </p:tav>
                                        <p:tav tm="100000">
                                          <p:val>
                                            <p:strVal val="#ppt_w"/>
                                          </p:val>
                                        </p:tav>
                                      </p:tavLst>
                                    </p:anim>
                                    <p:anim calcmode="lin" valueType="num">
                                      <p:cBhvr>
                                        <p:cTn id="49" dur="1000" fill="hold"/>
                                        <p:tgtEl>
                                          <p:spTgt spid="4"/>
                                        </p:tgtEl>
                                        <p:attrNameLst>
                                          <p:attrName>ppt_h</p:attrName>
                                        </p:attrNameLst>
                                      </p:cBhvr>
                                      <p:tavLst>
                                        <p:tav tm="0">
                                          <p:val>
                                            <p:fltVal val="0"/>
                                          </p:val>
                                        </p:tav>
                                        <p:tav tm="100000">
                                          <p:val>
                                            <p:strVal val="#ppt_h"/>
                                          </p:val>
                                        </p:tav>
                                      </p:tavLst>
                                    </p:anim>
                                    <p:anim calcmode="lin" valueType="num">
                                      <p:cBhvr>
                                        <p:cTn id="50" dur="1000" fill="hold"/>
                                        <p:tgtEl>
                                          <p:spTgt spid="4"/>
                                        </p:tgtEl>
                                        <p:attrNameLst>
                                          <p:attrName>style.rotation</p:attrName>
                                        </p:attrNameLst>
                                      </p:cBhvr>
                                      <p:tavLst>
                                        <p:tav tm="0">
                                          <p:val>
                                            <p:fltVal val="90"/>
                                          </p:val>
                                        </p:tav>
                                        <p:tav tm="100000">
                                          <p:val>
                                            <p:fltVal val="0"/>
                                          </p:val>
                                        </p:tav>
                                      </p:tavLst>
                                    </p:anim>
                                    <p:animEffect transition="in" filter="fade">
                                      <p:cBhvr>
                                        <p:cTn id="5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467544" y="4005064"/>
            <a:ext cx="8229600" cy="2120900"/>
          </a:xfrm>
        </p:spPr>
        <p:txBody>
          <a:bodyPr anchor="ctr">
            <a:normAutofit/>
          </a:bodyPr>
          <a:lstStyle/>
          <a:p>
            <a:pPr marL="0" indent="0" algn="ctr">
              <a:buNone/>
            </a:pPr>
            <a:r>
              <a:rPr lang="fr-FR" sz="4800" dirty="0" smtClean="0"/>
              <a:t>THE END !!!</a:t>
            </a:r>
            <a:endParaRPr lang="fr-FR" sz="4800" dirty="0"/>
          </a:p>
        </p:txBody>
      </p:sp>
      <p:sp>
        <p:nvSpPr>
          <p:cNvPr id="4" name="Rectangle 3"/>
          <p:cNvSpPr/>
          <p:nvPr/>
        </p:nvSpPr>
        <p:spPr>
          <a:xfrm>
            <a:off x="235691" y="1124744"/>
            <a:ext cx="8640960" cy="1754326"/>
          </a:xfrm>
          <a:prstGeom prst="rect">
            <a:avLst/>
          </a:prstGeom>
        </p:spPr>
        <p:txBody>
          <a:bodyPr wrap="square">
            <a:spAutoFit/>
          </a:bodyPr>
          <a:lstStyle/>
          <a:p>
            <a:r>
              <a:rPr lang="fr-FR" b="1" i="1" dirty="0"/>
              <a:t>Pour terminer, si avec toutes ces explications, vous n’arrivez toujours pas à faire des </a:t>
            </a:r>
            <a:r>
              <a:rPr lang="fr-FR" b="1" i="1" dirty="0" err="1"/>
              <a:t>strikes</a:t>
            </a:r>
            <a:r>
              <a:rPr lang="fr-FR" b="1" i="1" dirty="0"/>
              <a:t> ou des fermetures, on ne peut plus rien pour vous….</a:t>
            </a:r>
            <a:br>
              <a:rPr lang="fr-FR" b="1" i="1" dirty="0"/>
            </a:br>
            <a:r>
              <a:rPr lang="fr-FR" b="1" i="1" dirty="0"/>
              <a:t/>
            </a:r>
            <a:br>
              <a:rPr lang="fr-FR" b="1" i="1" dirty="0"/>
            </a:br>
            <a:r>
              <a:rPr lang="fr-FR" b="1" i="1" dirty="0"/>
              <a:t>Ou bien vous n’êtes pas fait pour ce sport…. </a:t>
            </a:r>
            <a:endParaRPr lang="fr-FR" b="1" i="1" dirty="0" smtClean="0"/>
          </a:p>
          <a:p>
            <a:endParaRPr lang="fr-FR" b="1" i="1" dirty="0"/>
          </a:p>
          <a:p>
            <a:endParaRPr lang="fr-FR" b="1" i="1" dirty="0"/>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1412" y="2714625"/>
            <a:ext cx="1781175" cy="1428750"/>
          </a:xfrm>
          <a:prstGeom prst="rect">
            <a:avLst/>
          </a:prstGeom>
        </p:spPr>
      </p:pic>
    </p:spTree>
    <p:extLst>
      <p:ext uri="{BB962C8B-B14F-4D97-AF65-F5344CB8AC3E}">
        <p14:creationId xmlns:p14="http://schemas.microsoft.com/office/powerpoint/2010/main" val="3739013688"/>
      </p:ext>
    </p:extLst>
  </p:cSld>
  <p:clrMapOvr>
    <a:masterClrMapping/>
  </p:clrMapOvr>
  <mc:AlternateContent xmlns:mc="http://schemas.openxmlformats.org/markup-compatibility/2006" xmlns:p14="http://schemas.microsoft.com/office/powerpoint/2010/main">
    <mc:Choice Requires="p14">
      <p:transition spd="slow" p14:dur="15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ppt_x</p:attrName>
                                        </p:attrNameLst>
                                      </p:cBhvr>
                                      <p:tavLst>
                                        <p:tav tm="0">
                                          <p:val>
                                            <p:strVal val="#ppt_x"/>
                                          </p:val>
                                        </p:tav>
                                        <p:tav tm="100000">
                                          <p:val>
                                            <p:strVal val="#ppt_x"/>
                                          </p:val>
                                        </p:tav>
                                      </p:tavLst>
                                    </p:anim>
                                    <p:anim calcmode="lin" valueType="num">
                                      <p:cBhvr>
                                        <p:cTn id="9" dur="2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31"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2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
        <p:nvSpPr>
          <p:cNvPr id="2" name="Titre 1"/>
          <p:cNvSpPr>
            <a:spLocks noGrp="1"/>
          </p:cNvSpPr>
          <p:nvPr>
            <p:ph type="title"/>
          </p:nvPr>
        </p:nvSpPr>
        <p:spPr>
          <a:xfrm>
            <a:off x="395536" y="692696"/>
            <a:ext cx="8229600" cy="922114"/>
          </a:xfrm>
        </p:spPr>
        <p:txBody>
          <a:bodyPr>
            <a:normAutofit fontScale="90000"/>
          </a:bodyPr>
          <a:lstStyle/>
          <a:p>
            <a:r>
              <a:rPr lang="fr-FR" b="1" dirty="0"/>
              <a:t>Un peu </a:t>
            </a:r>
            <a:r>
              <a:rPr lang="fr-FR" sz="4000" b="1" dirty="0" smtClean="0"/>
              <a:t>d'histoire</a:t>
            </a:r>
            <a:br>
              <a:rPr lang="fr-FR" sz="4000" b="1" dirty="0" smtClean="0"/>
            </a:br>
            <a:endParaRPr lang="fr-FR" sz="4000" dirty="0"/>
          </a:p>
        </p:txBody>
      </p:sp>
      <p:sp>
        <p:nvSpPr>
          <p:cNvPr id="3" name="Espace réservé du contenu 2"/>
          <p:cNvSpPr>
            <a:spLocks noGrp="1"/>
          </p:cNvSpPr>
          <p:nvPr>
            <p:ph idx="1"/>
          </p:nvPr>
        </p:nvSpPr>
        <p:spPr>
          <a:xfrm>
            <a:off x="251520" y="1628801"/>
            <a:ext cx="8686800" cy="4176463"/>
          </a:xfrm>
        </p:spPr>
        <p:txBody>
          <a:bodyPr>
            <a:normAutofit fontScale="40000" lnSpcReduction="20000"/>
          </a:bodyPr>
          <a:lstStyle/>
          <a:p>
            <a:pPr marL="0" indent="0">
              <a:buNone/>
            </a:pPr>
            <a:r>
              <a:rPr lang="fr-FR" b="1" dirty="0" smtClean="0">
                <a:latin typeface="Batang" pitchFamily="18" charset="-127"/>
                <a:ea typeface="Batang" pitchFamily="18" charset="-127"/>
              </a:rPr>
              <a:t>	Les </a:t>
            </a:r>
            <a:r>
              <a:rPr lang="fr-FR" b="1" dirty="0">
                <a:latin typeface="Batang" pitchFamily="18" charset="-127"/>
                <a:ea typeface="Batang" pitchFamily="18" charset="-127"/>
              </a:rPr>
              <a:t>origines de ce jeu remonte à 5200 avant J.-C. ; en 1895, à </a:t>
            </a:r>
            <a:r>
              <a:rPr lang="fr-FR" b="1" dirty="0" err="1">
                <a:latin typeface="Batang" pitchFamily="18" charset="-127"/>
                <a:ea typeface="Batang" pitchFamily="18" charset="-127"/>
              </a:rPr>
              <a:t>Nagada</a:t>
            </a:r>
            <a:r>
              <a:rPr lang="fr-FR" b="1" dirty="0">
                <a:latin typeface="Batang" pitchFamily="18" charset="-127"/>
                <a:ea typeface="Batang" pitchFamily="18" charset="-127"/>
              </a:rPr>
              <a:t>, en Égypte, Sir </a:t>
            </a:r>
            <a:r>
              <a:rPr lang="fr-FR" b="1" dirty="0" err="1">
                <a:latin typeface="Batang" pitchFamily="18" charset="-127"/>
                <a:ea typeface="Batang" pitchFamily="18" charset="-127"/>
              </a:rPr>
              <a:t>Finders</a:t>
            </a:r>
            <a:r>
              <a:rPr lang="fr-FR" b="1" dirty="0">
                <a:latin typeface="Batang" pitchFamily="18" charset="-127"/>
                <a:ea typeface="Batang" pitchFamily="18" charset="-127"/>
              </a:rPr>
              <a:t> Petrie découvre dans la tombe d'un enfant, un jeu se composant de 9 petits vases en albâtre, 3 cubes en marbre blanc et 4 billes en porphyre. Ce serait le premier jeu de quilles connu</a:t>
            </a:r>
            <a:r>
              <a:rPr lang="fr-FR" b="1" dirty="0" smtClean="0">
                <a:latin typeface="Batang" pitchFamily="18" charset="-127"/>
                <a:ea typeface="Batang" pitchFamily="18" charset="-127"/>
              </a:rPr>
              <a:t>.</a:t>
            </a:r>
          </a:p>
          <a:p>
            <a:pPr marL="0" indent="0">
              <a:buNone/>
            </a:pPr>
            <a:r>
              <a:rPr lang="fr-FR" b="1" dirty="0">
                <a:latin typeface="Batang" pitchFamily="18" charset="-127"/>
                <a:ea typeface="Batang" pitchFamily="18" charset="-127"/>
              </a:rPr>
              <a:t/>
            </a:r>
            <a:br>
              <a:rPr lang="fr-FR" b="1" dirty="0">
                <a:latin typeface="Batang" pitchFamily="18" charset="-127"/>
                <a:ea typeface="Batang" pitchFamily="18" charset="-127"/>
              </a:rPr>
            </a:br>
            <a:r>
              <a:rPr lang="fr-FR" b="1" dirty="0" smtClean="0">
                <a:latin typeface="Batang" pitchFamily="18" charset="-127"/>
                <a:ea typeface="Batang" pitchFamily="18" charset="-127"/>
              </a:rPr>
              <a:t>	Au </a:t>
            </a:r>
            <a:r>
              <a:rPr lang="fr-FR" b="1" dirty="0">
                <a:latin typeface="Batang" pitchFamily="18" charset="-127"/>
                <a:ea typeface="Batang" pitchFamily="18" charset="-127"/>
              </a:rPr>
              <a:t>IVe siècle, en Allemagne, on joue avec des </a:t>
            </a:r>
            <a:r>
              <a:rPr lang="fr-FR" b="1" dirty="0" err="1">
                <a:latin typeface="Batang" pitchFamily="18" charset="-127"/>
                <a:ea typeface="Batang" pitchFamily="18" charset="-127"/>
              </a:rPr>
              <a:t>kegels</a:t>
            </a:r>
            <a:r>
              <a:rPr lang="fr-FR" b="1" dirty="0">
                <a:latin typeface="Batang" pitchFamily="18" charset="-127"/>
                <a:ea typeface="Batang" pitchFamily="18" charset="-127"/>
              </a:rPr>
              <a:t> (bâtons servant de </a:t>
            </a:r>
            <a:r>
              <a:rPr lang="fr-FR" b="1" dirty="0" smtClean="0">
                <a:latin typeface="Batang" pitchFamily="18" charset="-127"/>
                <a:ea typeface="Batang" pitchFamily="18" charset="-127"/>
              </a:rPr>
              <a:t>quilles) représentant </a:t>
            </a:r>
            <a:r>
              <a:rPr lang="fr-FR" b="1" dirty="0">
                <a:latin typeface="Batang" pitchFamily="18" charset="-127"/>
                <a:ea typeface="Batang" pitchFamily="18" charset="-127"/>
              </a:rPr>
              <a:t>des païens ; avec des pierres on renverse les </a:t>
            </a:r>
            <a:r>
              <a:rPr lang="fr-FR" b="1" dirty="0" err="1">
                <a:latin typeface="Batang" pitchFamily="18" charset="-127"/>
                <a:ea typeface="Batang" pitchFamily="18" charset="-127"/>
              </a:rPr>
              <a:t>kegels</a:t>
            </a:r>
            <a:r>
              <a:rPr lang="fr-FR" b="1" dirty="0">
                <a:latin typeface="Batang" pitchFamily="18" charset="-127"/>
                <a:ea typeface="Batang" pitchFamily="18" charset="-127"/>
              </a:rPr>
              <a:t> et on assure ainsi le salut de son âme. </a:t>
            </a:r>
            <a:br>
              <a:rPr lang="fr-FR" b="1" dirty="0">
                <a:latin typeface="Batang" pitchFamily="18" charset="-127"/>
                <a:ea typeface="Batang" pitchFamily="18" charset="-127"/>
              </a:rPr>
            </a:br>
            <a:endParaRPr lang="fr-FR" b="1" dirty="0">
              <a:latin typeface="Batang" pitchFamily="18" charset="-127"/>
              <a:ea typeface="Batang" pitchFamily="18" charset="-127"/>
            </a:endParaRPr>
          </a:p>
          <a:p>
            <a:pPr marL="0" indent="0">
              <a:buNone/>
            </a:pPr>
            <a:r>
              <a:rPr lang="fr-FR" b="1" dirty="0" smtClean="0">
                <a:latin typeface="Batang" pitchFamily="18" charset="-127"/>
                <a:ea typeface="Batang" pitchFamily="18" charset="-127"/>
              </a:rPr>
              <a:t>	Au </a:t>
            </a:r>
            <a:r>
              <a:rPr lang="fr-FR" b="1" dirty="0">
                <a:latin typeface="Batang" pitchFamily="18" charset="-127"/>
                <a:ea typeface="Batang" pitchFamily="18" charset="-127"/>
              </a:rPr>
              <a:t>Moyen-Age, le jeu de quilles est introduit en France.</a:t>
            </a:r>
            <a:br>
              <a:rPr lang="fr-FR" b="1" dirty="0">
                <a:latin typeface="Batang" pitchFamily="18" charset="-127"/>
                <a:ea typeface="Batang" pitchFamily="18" charset="-127"/>
              </a:rPr>
            </a:br>
            <a:endParaRPr lang="fr-FR" b="1" dirty="0" smtClean="0">
              <a:latin typeface="Batang" pitchFamily="18" charset="-127"/>
              <a:ea typeface="Batang" pitchFamily="18" charset="-127"/>
            </a:endParaRPr>
          </a:p>
          <a:p>
            <a:pPr marL="0" indent="0">
              <a:buNone/>
            </a:pPr>
            <a:r>
              <a:rPr lang="fr-FR" b="1" dirty="0" smtClean="0">
                <a:latin typeface="Batang" pitchFamily="18" charset="-127"/>
                <a:ea typeface="Batang" pitchFamily="18" charset="-127"/>
              </a:rPr>
              <a:t>	En </a:t>
            </a:r>
            <a:r>
              <a:rPr lang="fr-FR" b="1" dirty="0">
                <a:latin typeface="Batang" pitchFamily="18" charset="-127"/>
                <a:ea typeface="Batang" pitchFamily="18" charset="-127"/>
              </a:rPr>
              <a:t>1623, des immigrants hollandais et allemands introduisent le jeu de 9 quilles (</a:t>
            </a:r>
            <a:r>
              <a:rPr lang="fr-FR" b="1" dirty="0" err="1">
                <a:latin typeface="Batang" pitchFamily="18" charset="-127"/>
                <a:ea typeface="Batang" pitchFamily="18" charset="-127"/>
              </a:rPr>
              <a:t>ninepines</a:t>
            </a:r>
            <a:r>
              <a:rPr lang="fr-FR" b="1" dirty="0">
                <a:latin typeface="Batang" pitchFamily="18" charset="-127"/>
                <a:ea typeface="Batang" pitchFamily="18" charset="-127"/>
              </a:rPr>
              <a:t>) à New York où il devient rapidement populaire.</a:t>
            </a:r>
            <a:br>
              <a:rPr lang="fr-FR" b="1" dirty="0">
                <a:latin typeface="Batang" pitchFamily="18" charset="-127"/>
                <a:ea typeface="Batang" pitchFamily="18" charset="-127"/>
              </a:rPr>
            </a:br>
            <a:endParaRPr lang="fr-FR" b="1" dirty="0" smtClean="0">
              <a:latin typeface="Batang" pitchFamily="18" charset="-127"/>
              <a:ea typeface="Batang" pitchFamily="18" charset="-127"/>
            </a:endParaRPr>
          </a:p>
          <a:p>
            <a:pPr marL="0" indent="0">
              <a:buNone/>
            </a:pPr>
            <a:r>
              <a:rPr lang="fr-FR" b="1" dirty="0" smtClean="0">
                <a:latin typeface="Batang" pitchFamily="18" charset="-127"/>
                <a:ea typeface="Batang" pitchFamily="18" charset="-127"/>
              </a:rPr>
              <a:t>	En </a:t>
            </a:r>
            <a:r>
              <a:rPr lang="fr-FR" b="1" dirty="0">
                <a:latin typeface="Batang" pitchFamily="18" charset="-127"/>
                <a:ea typeface="Batang" pitchFamily="18" charset="-127"/>
              </a:rPr>
              <a:t>1841, le jeu de quilles est victime de la prohibition, car assimilé à un jeu de hasard ; pour contourner la loi, on ajoute alors une 10ème quille (</a:t>
            </a:r>
            <a:r>
              <a:rPr lang="fr-FR" b="1" dirty="0" err="1" smtClean="0">
                <a:latin typeface="Batang" pitchFamily="18" charset="-127"/>
                <a:ea typeface="Batang" pitchFamily="18" charset="-127"/>
              </a:rPr>
              <a:t>ten</a:t>
            </a:r>
            <a:r>
              <a:rPr lang="fr-FR" b="1" dirty="0" smtClean="0">
                <a:latin typeface="Batang" pitchFamily="18" charset="-127"/>
                <a:ea typeface="Batang" pitchFamily="18" charset="-127"/>
              </a:rPr>
              <a:t> pines</a:t>
            </a:r>
            <a:r>
              <a:rPr lang="fr-FR" b="1" dirty="0">
                <a:latin typeface="Batang" pitchFamily="18" charset="-127"/>
                <a:ea typeface="Batang" pitchFamily="18" charset="-127"/>
              </a:rPr>
              <a:t>) pour obtenir le bowling à 10 quilles actuel. </a:t>
            </a:r>
            <a:br>
              <a:rPr lang="fr-FR" b="1" dirty="0">
                <a:latin typeface="Batang" pitchFamily="18" charset="-127"/>
                <a:ea typeface="Batang" pitchFamily="18" charset="-127"/>
              </a:rPr>
            </a:br>
            <a:endParaRPr lang="fr-FR" b="1" dirty="0" smtClean="0">
              <a:latin typeface="Batang" pitchFamily="18" charset="-127"/>
              <a:ea typeface="Batang" pitchFamily="18" charset="-127"/>
            </a:endParaRPr>
          </a:p>
          <a:p>
            <a:pPr marL="0" indent="0">
              <a:buNone/>
            </a:pPr>
            <a:r>
              <a:rPr lang="fr-FR" b="1" dirty="0" smtClean="0">
                <a:latin typeface="Batang" pitchFamily="18" charset="-127"/>
                <a:ea typeface="Batang" pitchFamily="18" charset="-127"/>
              </a:rPr>
              <a:t>	Le </a:t>
            </a:r>
            <a:r>
              <a:rPr lang="fr-FR" b="1" dirty="0">
                <a:latin typeface="Batang" pitchFamily="18" charset="-127"/>
                <a:ea typeface="Batang" pitchFamily="18" charset="-127"/>
              </a:rPr>
              <a:t>9 septembre 1895, la première association de bowling voit le jour au Etats-Unis, " l'American Bowling </a:t>
            </a:r>
            <a:r>
              <a:rPr lang="fr-FR" b="1" dirty="0" err="1">
                <a:latin typeface="Batang" pitchFamily="18" charset="-127"/>
                <a:ea typeface="Batang" pitchFamily="18" charset="-127"/>
              </a:rPr>
              <a:t>Congress</a:t>
            </a:r>
            <a:r>
              <a:rPr lang="fr-FR" b="1" dirty="0">
                <a:latin typeface="Batang" pitchFamily="18" charset="-127"/>
                <a:ea typeface="Batang" pitchFamily="18" charset="-127"/>
              </a:rPr>
              <a:t> ".</a:t>
            </a:r>
            <a:br>
              <a:rPr lang="fr-FR" b="1" dirty="0">
                <a:latin typeface="Batang" pitchFamily="18" charset="-127"/>
                <a:ea typeface="Batang" pitchFamily="18" charset="-127"/>
              </a:rPr>
            </a:br>
            <a:endParaRPr lang="fr-FR" b="1" dirty="0" smtClean="0">
              <a:latin typeface="Batang" pitchFamily="18" charset="-127"/>
              <a:ea typeface="Batang" pitchFamily="18" charset="-127"/>
            </a:endParaRPr>
          </a:p>
          <a:p>
            <a:pPr marL="0" indent="0">
              <a:buNone/>
            </a:pPr>
            <a:r>
              <a:rPr lang="fr-FR" b="1" dirty="0" smtClean="0">
                <a:latin typeface="Batang" pitchFamily="18" charset="-127"/>
                <a:ea typeface="Batang" pitchFamily="18" charset="-127"/>
              </a:rPr>
              <a:t>	En </a:t>
            </a:r>
            <a:r>
              <a:rPr lang="fr-FR" b="1" dirty="0">
                <a:latin typeface="Batang" pitchFamily="18" charset="-127"/>
                <a:ea typeface="Batang" pitchFamily="18" charset="-127"/>
              </a:rPr>
              <a:t>1945, le bowling moderne est introduit en Europe par les soldats américains (comme bien d'autres modes…).</a:t>
            </a:r>
            <a:br>
              <a:rPr lang="fr-FR" b="1" dirty="0">
                <a:latin typeface="Batang" pitchFamily="18" charset="-127"/>
                <a:ea typeface="Batang" pitchFamily="18" charset="-127"/>
              </a:rPr>
            </a:br>
            <a:endParaRPr lang="fr-FR" b="1" dirty="0" smtClean="0">
              <a:latin typeface="Batang" pitchFamily="18" charset="-127"/>
              <a:ea typeface="Batang" pitchFamily="18" charset="-127"/>
            </a:endParaRPr>
          </a:p>
          <a:p>
            <a:pPr marL="0" indent="0">
              <a:buNone/>
            </a:pPr>
            <a:r>
              <a:rPr lang="fr-FR" b="1" dirty="0" smtClean="0">
                <a:latin typeface="Batang" pitchFamily="18" charset="-127"/>
                <a:ea typeface="Batang" pitchFamily="18" charset="-127"/>
              </a:rPr>
              <a:t>	Le </a:t>
            </a:r>
            <a:r>
              <a:rPr lang="fr-FR" b="1" dirty="0">
                <a:latin typeface="Batang" pitchFamily="18" charset="-127"/>
                <a:ea typeface="Batang" pitchFamily="18" charset="-127"/>
              </a:rPr>
              <a:t>21 janvier 1957 est fondée la fédération française des sports de quilles qui comporte une section </a:t>
            </a:r>
            <a:r>
              <a:rPr lang="fr-FR" b="1" dirty="0" smtClean="0">
                <a:latin typeface="Batang" pitchFamily="18" charset="-127"/>
                <a:ea typeface="Batang" pitchFamily="18" charset="-127"/>
              </a:rPr>
              <a:t>bowling.								</a:t>
            </a:r>
          </a:p>
        </p:txBody>
      </p:sp>
    </p:spTree>
    <p:extLst>
      <p:ext uri="{BB962C8B-B14F-4D97-AF65-F5344CB8AC3E}">
        <p14:creationId xmlns:p14="http://schemas.microsoft.com/office/powerpoint/2010/main" val="37672339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3250"/>
                                        <p:tgtEl>
                                          <p:spTgt spid="3">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2500"/>
                                        <p:tgtEl>
                                          <p:spTgt spid="3">
                                            <p:txEl>
                                              <p:pRg st="1" end="1"/>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2000"/>
                                        <p:tgtEl>
                                          <p:spTgt spid="3">
                                            <p:txEl>
                                              <p:pRg st="2" end="2"/>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3500"/>
                                        <p:tgtEl>
                                          <p:spTgt spid="3">
                                            <p:txEl>
                                              <p:pRg st="3" end="3"/>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2500"/>
                                        <p:tgtEl>
                                          <p:spTgt spid="3">
                                            <p:txEl>
                                              <p:pRg st="4" end="4"/>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2500"/>
                                        <p:tgtEl>
                                          <p:spTgt spid="3">
                                            <p:txEl>
                                              <p:pRg st="5" end="5"/>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500"/>
                                        <p:tgtEl>
                                          <p:spTgt spid="3">
                                            <p:txEl>
                                              <p:pRg st="6" end="6"/>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2500"/>
                                        <p:tgtEl>
                                          <p:spTgt spid="3">
                                            <p:txEl>
                                              <p:pRg st="7" end="7"/>
                                            </p:txEl>
                                          </p:spTgt>
                                        </p:tgtEl>
                                      </p:cBhvr>
                                    </p:animEffect>
                                  </p:childTnLst>
                                </p:cTn>
                              </p:par>
                            </p:childTnLst>
                          </p:cTn>
                        </p:par>
                        <p:par>
                          <p:cTn id="46" fill="hold">
                            <p:stCondLst>
                              <p:cond delay="4500"/>
                            </p:stCondLst>
                            <p:childTnLst>
                              <p:par>
                                <p:cTn id="47" presetID="31" presetClass="entr" presetSubtype="0" fill="hold" nodeType="afterEffect">
                                  <p:stCondLst>
                                    <p:cond delay="4000"/>
                                  </p:stCondLst>
                                  <p:childTnLst>
                                    <p:set>
                                      <p:cBhvr>
                                        <p:cTn id="48" dur="1" fill="hold">
                                          <p:stCondLst>
                                            <p:cond delay="0"/>
                                          </p:stCondLst>
                                        </p:cTn>
                                        <p:tgtEl>
                                          <p:spTgt spid="4"/>
                                        </p:tgtEl>
                                        <p:attrNameLst>
                                          <p:attrName>style.visibility</p:attrName>
                                        </p:attrNameLst>
                                      </p:cBhvr>
                                      <p:to>
                                        <p:strVal val="visible"/>
                                      </p:to>
                                    </p:set>
                                    <p:anim calcmode="lin" valueType="num">
                                      <p:cBhvr>
                                        <p:cTn id="49" dur="1000" fill="hold"/>
                                        <p:tgtEl>
                                          <p:spTgt spid="4"/>
                                        </p:tgtEl>
                                        <p:attrNameLst>
                                          <p:attrName>ppt_w</p:attrName>
                                        </p:attrNameLst>
                                      </p:cBhvr>
                                      <p:tavLst>
                                        <p:tav tm="0">
                                          <p:val>
                                            <p:fltVal val="0"/>
                                          </p:val>
                                        </p:tav>
                                        <p:tav tm="100000">
                                          <p:val>
                                            <p:strVal val="#ppt_w"/>
                                          </p:val>
                                        </p:tav>
                                      </p:tavLst>
                                    </p:anim>
                                    <p:anim calcmode="lin" valueType="num">
                                      <p:cBhvr>
                                        <p:cTn id="50" dur="1000" fill="hold"/>
                                        <p:tgtEl>
                                          <p:spTgt spid="4"/>
                                        </p:tgtEl>
                                        <p:attrNameLst>
                                          <p:attrName>ppt_h</p:attrName>
                                        </p:attrNameLst>
                                      </p:cBhvr>
                                      <p:tavLst>
                                        <p:tav tm="0">
                                          <p:val>
                                            <p:fltVal val="0"/>
                                          </p:val>
                                        </p:tav>
                                        <p:tav tm="100000">
                                          <p:val>
                                            <p:strVal val="#ppt_h"/>
                                          </p:val>
                                        </p:tav>
                                      </p:tavLst>
                                    </p:anim>
                                    <p:anim calcmode="lin" valueType="num">
                                      <p:cBhvr>
                                        <p:cTn id="51" dur="1000" fill="hold"/>
                                        <p:tgtEl>
                                          <p:spTgt spid="4"/>
                                        </p:tgtEl>
                                        <p:attrNameLst>
                                          <p:attrName>style.rotation</p:attrName>
                                        </p:attrNameLst>
                                      </p:cBhvr>
                                      <p:tavLst>
                                        <p:tav tm="0">
                                          <p:val>
                                            <p:fltVal val="90"/>
                                          </p:val>
                                        </p:tav>
                                        <p:tav tm="100000">
                                          <p:val>
                                            <p:fltVal val="0"/>
                                          </p:val>
                                        </p:tav>
                                      </p:tavLst>
                                    </p:anim>
                                    <p:animEffect transition="in" filter="fade">
                                      <p:cBhvr>
                                        <p:cTn id="5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792088"/>
          </a:xfrm>
        </p:spPr>
        <p:txBody>
          <a:bodyPr>
            <a:normAutofit/>
          </a:bodyPr>
          <a:lstStyle/>
          <a:p>
            <a:r>
              <a:rPr lang="fr-FR" b="1" dirty="0"/>
              <a:t>Les </a:t>
            </a:r>
            <a:r>
              <a:rPr lang="fr-FR" b="1" dirty="0" smtClean="0"/>
              <a:t>règles</a:t>
            </a:r>
            <a:endParaRPr lang="fr-FR" dirty="0"/>
          </a:p>
        </p:txBody>
      </p:sp>
      <p:sp>
        <p:nvSpPr>
          <p:cNvPr id="3" name="Espace réservé du contenu 2"/>
          <p:cNvSpPr>
            <a:spLocks noGrp="1"/>
          </p:cNvSpPr>
          <p:nvPr>
            <p:ph idx="1"/>
          </p:nvPr>
        </p:nvSpPr>
        <p:spPr/>
        <p:txBody>
          <a:bodyPr>
            <a:normAutofit fontScale="47500" lnSpcReduction="20000"/>
          </a:bodyPr>
          <a:lstStyle/>
          <a:p>
            <a:pPr marL="0" indent="0">
              <a:buNone/>
            </a:pPr>
            <a:r>
              <a:rPr lang="fr-FR" dirty="0" smtClean="0"/>
              <a:t>	Une </a:t>
            </a:r>
            <a:r>
              <a:rPr lang="fr-FR" dirty="0"/>
              <a:t>partie de bowling se joue en 10 frames. A chaque frame, on dispose de deux lancers. Si on fait tomber toutes les quilles du premier coup, c'est </a:t>
            </a:r>
            <a:r>
              <a:rPr lang="fr-FR" b="1" dirty="0"/>
              <a:t>un </a:t>
            </a:r>
            <a:r>
              <a:rPr lang="fr-FR" b="1" dirty="0" err="1"/>
              <a:t>strike</a:t>
            </a:r>
            <a:r>
              <a:rPr lang="fr-FR" dirty="0"/>
              <a:t> et on n'effectue pas le deuxième lancer. S'il reste des quilles, on lance une deuxième fois la boule, et si on fait tomber toutes les quilles restantes, c'est </a:t>
            </a:r>
            <a:r>
              <a:rPr lang="fr-FR" b="1" dirty="0"/>
              <a:t>un </a:t>
            </a:r>
            <a:r>
              <a:rPr lang="fr-FR" b="1" dirty="0" err="1"/>
              <a:t>spare</a:t>
            </a:r>
            <a:r>
              <a:rPr lang="fr-FR" dirty="0"/>
              <a:t>, sinon, c'est </a:t>
            </a:r>
            <a:r>
              <a:rPr lang="fr-FR" b="1" dirty="0"/>
              <a:t>un trou </a:t>
            </a:r>
            <a:r>
              <a:rPr lang="fr-FR" dirty="0"/>
              <a:t>(on appelle </a:t>
            </a:r>
            <a:r>
              <a:rPr lang="fr-FR" b="1" dirty="0"/>
              <a:t>split </a:t>
            </a:r>
            <a:r>
              <a:rPr lang="fr-FR" dirty="0"/>
              <a:t>l'ensemble des quilles séparées restées debout après le premier lancer). </a:t>
            </a:r>
            <a:br>
              <a:rPr lang="fr-FR" dirty="0"/>
            </a:br>
            <a:r>
              <a:rPr lang="fr-FR" dirty="0"/>
              <a:t/>
            </a:r>
            <a:br>
              <a:rPr lang="fr-FR" dirty="0"/>
            </a:br>
            <a:r>
              <a:rPr lang="fr-FR" dirty="0" smtClean="0"/>
              <a:t>A </a:t>
            </a:r>
            <a:r>
              <a:rPr lang="fr-FR" dirty="0"/>
              <a:t>chaque frame, on lance donc une ou deux boules. Le calcul des points est le suivant :</a:t>
            </a:r>
          </a:p>
          <a:p>
            <a:pPr>
              <a:buFont typeface="Wingdings" pitchFamily="2" charset="2"/>
              <a:buChar char="v"/>
            </a:pPr>
            <a:r>
              <a:rPr lang="fr-FR" dirty="0" smtClean="0"/>
              <a:t>chaque </a:t>
            </a:r>
            <a:r>
              <a:rPr lang="fr-FR" dirty="0"/>
              <a:t>frame rapporte simplement le nombre de quilles tombées si c'est un trou </a:t>
            </a:r>
          </a:p>
          <a:p>
            <a:pPr>
              <a:buFont typeface="Wingdings" pitchFamily="2" charset="2"/>
              <a:buChar char="v"/>
            </a:pPr>
            <a:r>
              <a:rPr lang="fr-FR" dirty="0" smtClean="0"/>
              <a:t>si </a:t>
            </a:r>
            <a:r>
              <a:rPr lang="fr-FR" dirty="0"/>
              <a:t>c'est </a:t>
            </a:r>
            <a:r>
              <a:rPr lang="fr-FR" b="1" dirty="0"/>
              <a:t>un </a:t>
            </a:r>
            <a:r>
              <a:rPr lang="fr-FR" b="1" dirty="0" err="1"/>
              <a:t>spare</a:t>
            </a:r>
            <a:r>
              <a:rPr lang="fr-FR" dirty="0"/>
              <a:t>, on compte en plus le nombre de quilles qui seront abattues par la boule suivante </a:t>
            </a:r>
          </a:p>
          <a:p>
            <a:pPr>
              <a:buFont typeface="Wingdings" pitchFamily="2" charset="2"/>
              <a:buChar char="v"/>
            </a:pPr>
            <a:r>
              <a:rPr lang="fr-FR" dirty="0" smtClean="0"/>
              <a:t>si </a:t>
            </a:r>
            <a:r>
              <a:rPr lang="fr-FR" dirty="0"/>
              <a:t>c'est </a:t>
            </a:r>
            <a:r>
              <a:rPr lang="fr-FR" b="1" dirty="0"/>
              <a:t>un </a:t>
            </a:r>
            <a:r>
              <a:rPr lang="fr-FR" b="1" dirty="0" err="1"/>
              <a:t>strike</a:t>
            </a:r>
            <a:r>
              <a:rPr lang="fr-FR" dirty="0"/>
              <a:t>, on compte en plus le nombre de quilles qui seront abattues par les deux </a:t>
            </a:r>
            <a:r>
              <a:rPr lang="fr-FR" dirty="0" smtClean="0"/>
              <a:t>boules suivantes </a:t>
            </a:r>
          </a:p>
          <a:p>
            <a:pPr marL="0" indent="0">
              <a:buNone/>
            </a:pPr>
            <a:endParaRPr lang="fr-FR" dirty="0"/>
          </a:p>
          <a:p>
            <a:pPr marL="0" indent="0">
              <a:buNone/>
            </a:pPr>
            <a:r>
              <a:rPr lang="fr-FR" b="1" dirty="0"/>
              <a:t>Une petite remarque</a:t>
            </a:r>
            <a:r>
              <a:rPr lang="fr-FR" dirty="0"/>
              <a:t> : à la dernière frame, si on fait un </a:t>
            </a:r>
            <a:r>
              <a:rPr lang="fr-FR" dirty="0" err="1"/>
              <a:t>strike</a:t>
            </a:r>
            <a:r>
              <a:rPr lang="fr-FR" dirty="0"/>
              <a:t>, on a droit à deux boules supplémentaires pour calculer les points, et à une boule supplémentaire si c'est un </a:t>
            </a:r>
            <a:r>
              <a:rPr lang="fr-FR" dirty="0" err="1"/>
              <a:t>spare</a:t>
            </a:r>
            <a:r>
              <a:rPr lang="fr-FR" dirty="0"/>
              <a:t>. On peut donc jouer trois boules à la dernière frame. </a:t>
            </a:r>
            <a:br>
              <a:rPr lang="fr-FR" dirty="0"/>
            </a:br>
            <a:r>
              <a:rPr lang="fr-FR" dirty="0"/>
              <a:t>Au maximum, c'est à dire si on ne fait que des </a:t>
            </a:r>
            <a:r>
              <a:rPr lang="fr-FR" dirty="0" err="1"/>
              <a:t>strikes</a:t>
            </a:r>
            <a:r>
              <a:rPr lang="fr-FR" dirty="0"/>
              <a:t>, à chaque frame on marque 10 points pour les quilles abattues plus deux fois 10 points pour les quilles abattues par les deux boules suivantes</a:t>
            </a:r>
            <a:r>
              <a:rPr lang="fr-FR" dirty="0" smtClean="0"/>
              <a:t>.</a:t>
            </a:r>
          </a:p>
          <a:p>
            <a:pPr marL="0" indent="0">
              <a:buNone/>
            </a:pPr>
            <a:endParaRPr lang="fr-FR" dirty="0"/>
          </a:p>
          <a:p>
            <a:pPr marL="0" indent="0">
              <a:buNone/>
            </a:pPr>
            <a:r>
              <a:rPr lang="fr-FR" i="1" u="sng" dirty="0" smtClean="0"/>
              <a:t>Info:</a:t>
            </a:r>
            <a:r>
              <a:rPr lang="fr-FR" i="1" dirty="0" smtClean="0"/>
              <a:t> Le </a:t>
            </a:r>
            <a:r>
              <a:rPr lang="fr-FR" i="1" dirty="0"/>
              <a:t>score maximum total est donc de 30 points par frame soit 300. Pour cela, c'est 12 </a:t>
            </a:r>
            <a:r>
              <a:rPr lang="fr-FR" i="1" dirty="0" err="1"/>
              <a:t>strikes</a:t>
            </a:r>
            <a:r>
              <a:rPr lang="fr-FR" i="1" dirty="0"/>
              <a:t> de suite que l'on devra réaliser (un par frame plus deux supplémentaires à la dixième frame) ! Sachez que les points pour le décathlon sont calculés sur le total des scores de 3 parties consécutives… et rassurez-vous : dans une salle de bowling, tous les points sont calculés par un système automatisé !</a:t>
            </a:r>
            <a:endParaRPr lang="fr-FR" dirty="0"/>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31452947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5"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par>
                                <p:cTn id="29" presetID="15"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par>
                                <p:cTn id="35" presetID="15" presetClass="entr" presetSubtype="0"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par>
                                <p:cTn id="41" presetID="15" presetClass="entr" presetSubtype="0"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par>
                          <p:cTn id="47" fill="hold">
                            <p:stCondLst>
                              <p:cond delay="2000"/>
                            </p:stCondLst>
                            <p:childTnLst>
                              <p:par>
                                <p:cTn id="48" presetID="31" presetClass="entr" presetSubtype="0" fill="hold" nodeType="afterEffect">
                                  <p:stCondLst>
                                    <p:cond delay="4000"/>
                                  </p:stCondLst>
                                  <p:childTnLst>
                                    <p:set>
                                      <p:cBhvr>
                                        <p:cTn id="49" dur="1" fill="hold">
                                          <p:stCondLst>
                                            <p:cond delay="0"/>
                                          </p:stCondLst>
                                        </p:cTn>
                                        <p:tgtEl>
                                          <p:spTgt spid="4"/>
                                        </p:tgtEl>
                                        <p:attrNameLst>
                                          <p:attrName>style.visibility</p:attrName>
                                        </p:attrNameLst>
                                      </p:cBhvr>
                                      <p:to>
                                        <p:strVal val="visible"/>
                                      </p:to>
                                    </p:set>
                                    <p:anim calcmode="lin" valueType="num">
                                      <p:cBhvr>
                                        <p:cTn id="50" dur="1000" fill="hold"/>
                                        <p:tgtEl>
                                          <p:spTgt spid="4"/>
                                        </p:tgtEl>
                                        <p:attrNameLst>
                                          <p:attrName>ppt_w</p:attrName>
                                        </p:attrNameLst>
                                      </p:cBhvr>
                                      <p:tavLst>
                                        <p:tav tm="0">
                                          <p:val>
                                            <p:fltVal val="0"/>
                                          </p:val>
                                        </p:tav>
                                        <p:tav tm="100000">
                                          <p:val>
                                            <p:strVal val="#ppt_w"/>
                                          </p:val>
                                        </p:tav>
                                      </p:tavLst>
                                    </p:anim>
                                    <p:anim calcmode="lin" valueType="num">
                                      <p:cBhvr>
                                        <p:cTn id="51" dur="1000" fill="hold"/>
                                        <p:tgtEl>
                                          <p:spTgt spid="4"/>
                                        </p:tgtEl>
                                        <p:attrNameLst>
                                          <p:attrName>ppt_h</p:attrName>
                                        </p:attrNameLst>
                                      </p:cBhvr>
                                      <p:tavLst>
                                        <p:tav tm="0">
                                          <p:val>
                                            <p:fltVal val="0"/>
                                          </p:val>
                                        </p:tav>
                                        <p:tav tm="100000">
                                          <p:val>
                                            <p:strVal val="#ppt_h"/>
                                          </p:val>
                                        </p:tav>
                                      </p:tavLst>
                                    </p:anim>
                                    <p:anim calcmode="lin" valueType="num">
                                      <p:cBhvr>
                                        <p:cTn id="52" dur="1000" fill="hold"/>
                                        <p:tgtEl>
                                          <p:spTgt spid="4"/>
                                        </p:tgtEl>
                                        <p:attrNameLst>
                                          <p:attrName>style.rotation</p:attrName>
                                        </p:attrNameLst>
                                      </p:cBhvr>
                                      <p:tavLst>
                                        <p:tav tm="0">
                                          <p:val>
                                            <p:fltVal val="90"/>
                                          </p:val>
                                        </p:tav>
                                        <p:tav tm="100000">
                                          <p:val>
                                            <p:fltVal val="0"/>
                                          </p:val>
                                        </p:tav>
                                      </p:tavLst>
                                    </p:anim>
                                    <p:animEffect transition="in" filter="fade">
                                      <p:cBhvr>
                                        <p:cTn id="5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936104"/>
          </a:xfrm>
        </p:spPr>
        <p:txBody>
          <a:bodyPr/>
          <a:lstStyle/>
          <a:p>
            <a:r>
              <a:rPr lang="fr-FR" b="1" dirty="0"/>
              <a:t>L'équipement</a:t>
            </a:r>
            <a:endParaRPr lang="fr-FR" dirty="0"/>
          </a:p>
        </p:txBody>
      </p:sp>
      <p:sp>
        <p:nvSpPr>
          <p:cNvPr id="3" name="Espace réservé du contenu 2"/>
          <p:cNvSpPr>
            <a:spLocks noGrp="1"/>
          </p:cNvSpPr>
          <p:nvPr>
            <p:ph idx="1"/>
          </p:nvPr>
        </p:nvSpPr>
        <p:spPr/>
        <p:txBody>
          <a:bodyPr>
            <a:normAutofit fontScale="62500" lnSpcReduction="20000"/>
          </a:bodyPr>
          <a:lstStyle/>
          <a:p>
            <a:pPr>
              <a:buFont typeface="Wingdings" pitchFamily="2" charset="2"/>
              <a:buChar char="v"/>
            </a:pPr>
            <a:r>
              <a:rPr lang="fr-FR" b="1" dirty="0"/>
              <a:t>Les chaussures</a:t>
            </a:r>
            <a:r>
              <a:rPr lang="fr-FR" dirty="0"/>
              <a:t> </a:t>
            </a:r>
            <a:r>
              <a:rPr lang="fr-FR" b="1" dirty="0"/>
              <a:t>pour monter sur la piste sont particulières</a:t>
            </a:r>
            <a:r>
              <a:rPr lang="fr-FR" dirty="0"/>
              <a:t> : le talon est constitué d'un plastique ne laissant pas de trace sur le bois de l'approche, et la semelle est en cuir doux (genre daim).</a:t>
            </a:r>
            <a:br>
              <a:rPr lang="fr-FR" dirty="0"/>
            </a:br>
            <a:r>
              <a:rPr lang="fr-FR" dirty="0"/>
              <a:t>Le dernier pas de la course est un pas glissé : pour un droitier, lors de ce dernier pas, le pied droit reste à sa place, et on se fend en faisant glisser le pied gauche. La semelle de la chaussure de bowling permet ce glissé</a:t>
            </a:r>
            <a:r>
              <a:rPr lang="fr-FR" dirty="0" smtClean="0"/>
              <a:t>.</a:t>
            </a:r>
          </a:p>
          <a:p>
            <a:pPr marL="0" indent="0">
              <a:buNone/>
            </a:pPr>
            <a:endParaRPr lang="fr-FR" dirty="0"/>
          </a:p>
          <a:p>
            <a:pPr>
              <a:buFont typeface="Wingdings" pitchFamily="2" charset="2"/>
              <a:buChar char="v"/>
            </a:pPr>
            <a:r>
              <a:rPr lang="fr-FR" b="1" dirty="0"/>
              <a:t>Les boules </a:t>
            </a:r>
            <a:r>
              <a:rPr lang="fr-FR" dirty="0"/>
              <a:t/>
            </a:r>
            <a:br>
              <a:rPr lang="fr-FR" dirty="0"/>
            </a:br>
            <a:r>
              <a:rPr lang="fr-FR" dirty="0"/>
              <a:t>Diamètre approximatif : 22 cm</a:t>
            </a:r>
            <a:br>
              <a:rPr lang="fr-FR" dirty="0"/>
            </a:br>
            <a:r>
              <a:rPr lang="fr-FR" dirty="0"/>
              <a:t>Poids : de 4 à 7 kg</a:t>
            </a:r>
            <a:br>
              <a:rPr lang="fr-FR" dirty="0"/>
            </a:br>
            <a:r>
              <a:rPr lang="fr-FR" dirty="0"/>
              <a:t>Il y a trois trous dans les boules, le plus gros pour le pouce, les deux autres pour le majeur et l'annulaire</a:t>
            </a:r>
            <a:r>
              <a:rPr lang="fr-FR" dirty="0" smtClean="0"/>
              <a:t>.</a:t>
            </a:r>
          </a:p>
          <a:p>
            <a:pPr marL="0" indent="0">
              <a:buNone/>
            </a:pPr>
            <a:endParaRPr lang="fr-FR" dirty="0" smtClean="0"/>
          </a:p>
          <a:p>
            <a:pPr marL="0" indent="0">
              <a:buNone/>
            </a:pPr>
            <a:r>
              <a:rPr lang="fr-FR" dirty="0"/>
              <a:t/>
            </a:r>
            <a:br>
              <a:rPr lang="fr-FR" dirty="0"/>
            </a:br>
            <a:r>
              <a:rPr lang="fr-FR" i="1" u="sng" dirty="0" smtClean="0"/>
              <a:t>Info:</a:t>
            </a:r>
            <a:r>
              <a:rPr lang="fr-FR" i="1" dirty="0" smtClean="0"/>
              <a:t> Le </a:t>
            </a:r>
            <a:r>
              <a:rPr lang="fr-FR" i="1" dirty="0"/>
              <a:t>chiffre mentionné sur les boules est le poids en unité anglaise (9 à 16 livres).</a:t>
            </a:r>
            <a:endParaRPr lang="fr-FR" dirty="0"/>
          </a:p>
          <a:p>
            <a:pPr marL="0" indent="0">
              <a:buNone/>
            </a:pP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8726996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par>
                          <p:cTn id="8" fill="hold">
                            <p:stCondLst>
                              <p:cond delay="1500"/>
                            </p:stCondLst>
                            <p:childTnLst>
                              <p:par>
                                <p:cTn id="9" presetID="3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2" end="2"/>
                                            </p:txEl>
                                          </p:spTgt>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par>
                          <p:cTn id="27" fill="hold">
                            <p:stCondLst>
                              <p:cond delay="2500"/>
                            </p:stCondLst>
                            <p:childTnLst>
                              <p:par>
                                <p:cTn id="28" presetID="31" presetClass="entr" presetSubtype="0" fill="hold" nodeType="afterEffect">
                                  <p:stCondLst>
                                    <p:cond delay="400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Les </a:t>
            </a:r>
            <a:r>
              <a:rPr lang="fr-FR" b="1" dirty="0" smtClean="0"/>
              <a:t>quilles</a:t>
            </a:r>
            <a:endParaRPr lang="fr-FR" dirty="0"/>
          </a:p>
        </p:txBody>
      </p:sp>
      <p:sp>
        <p:nvSpPr>
          <p:cNvPr id="3" name="Espace réservé du contenu 2"/>
          <p:cNvSpPr>
            <a:spLocks noGrp="1"/>
          </p:cNvSpPr>
          <p:nvPr>
            <p:ph idx="1"/>
          </p:nvPr>
        </p:nvSpPr>
        <p:spPr/>
        <p:txBody>
          <a:bodyPr>
            <a:normAutofit/>
          </a:bodyPr>
          <a:lstStyle/>
          <a:p>
            <a:pPr marL="0" indent="0">
              <a:buNone/>
            </a:pPr>
            <a:r>
              <a:rPr lang="fr-FR" sz="1800" dirty="0"/>
              <a:t>Dimensions approximatives :</a:t>
            </a:r>
          </a:p>
          <a:p>
            <a:pPr>
              <a:buFont typeface="Wingdings" pitchFamily="2" charset="2"/>
              <a:buChar char="v"/>
            </a:pPr>
            <a:r>
              <a:rPr lang="fr-FR" sz="1800" dirty="0"/>
              <a:t>diamètre : 11,5 cm </a:t>
            </a:r>
          </a:p>
          <a:p>
            <a:pPr>
              <a:buFont typeface="Wingdings" pitchFamily="2" charset="2"/>
              <a:buChar char="v"/>
            </a:pPr>
            <a:r>
              <a:rPr lang="fr-FR" sz="1800" dirty="0"/>
              <a:t>hauteur : 38 cm </a:t>
            </a:r>
          </a:p>
          <a:p>
            <a:pPr>
              <a:buFont typeface="Wingdings" pitchFamily="2" charset="2"/>
              <a:buChar char="v"/>
            </a:pPr>
            <a:r>
              <a:rPr lang="fr-FR" sz="1800" dirty="0"/>
              <a:t>poids : à peu près 1,5 kg </a:t>
            </a:r>
          </a:p>
          <a:p>
            <a:pPr>
              <a:buFont typeface="Wingdings" pitchFamily="2" charset="2"/>
              <a:buChar char="v"/>
            </a:pPr>
            <a:r>
              <a:rPr lang="fr-FR" sz="1800" dirty="0"/>
              <a:t>matière : bois d'érable recouvert de matière plastique laquée </a:t>
            </a:r>
          </a:p>
          <a:p>
            <a:pPr>
              <a:buFont typeface="Wingdings" pitchFamily="2" charset="2"/>
              <a:buChar char="v"/>
            </a:pPr>
            <a:r>
              <a:rPr lang="fr-FR" sz="1800" dirty="0"/>
              <a:t>Les quilles sont numérotées de la façon suivante </a:t>
            </a:r>
            <a:r>
              <a:rPr lang="fr-FR" sz="1800" dirty="0" smtClean="0"/>
              <a:t>:</a:t>
            </a:r>
            <a:endParaRPr lang="fr-FR" sz="1800" dirty="0"/>
          </a:p>
          <a:p>
            <a:pPr marL="0" indent="0">
              <a:buNone/>
            </a:pPr>
            <a:endParaRPr lang="fr-FR" sz="1800" dirty="0"/>
          </a:p>
          <a:p>
            <a:pPr marL="0" indent="0">
              <a:buNone/>
            </a:pPr>
            <a:endParaRPr lang="fr-FR" sz="1800" dirty="0"/>
          </a:p>
          <a:p>
            <a:pPr marL="0" indent="0">
              <a:buNone/>
            </a:pPr>
            <a:endParaRPr lang="fr-FR" sz="1800" dirty="0"/>
          </a:p>
          <a:p>
            <a:pPr marL="0" indent="0">
              <a:buNone/>
            </a:pPr>
            <a:endParaRPr lang="fr-FR" sz="1800" dirty="0"/>
          </a:p>
          <a:p>
            <a:pPr marL="0" indent="0">
              <a:buNone/>
            </a:pPr>
            <a:endParaRPr lang="fr-FR" sz="1800" dirty="0"/>
          </a:p>
          <a:p>
            <a:pPr marL="0" indent="0">
              <a:buNone/>
            </a:pPr>
            <a:r>
              <a:rPr lang="fr-FR" sz="1800" i="1" u="sng" dirty="0" smtClean="0"/>
              <a:t>Info:</a:t>
            </a:r>
            <a:r>
              <a:rPr lang="fr-FR" sz="1800" i="1" dirty="0" smtClean="0"/>
              <a:t> Le </a:t>
            </a:r>
            <a:r>
              <a:rPr lang="fr-FR" sz="1800" i="1" dirty="0"/>
              <a:t>centre de gravité des quilles est tel qu'elles chutent systématiquement dès que leur inclinaison est de 9°.</a:t>
            </a:r>
            <a:endParaRPr lang="fr-FR" sz="1800" dirty="0"/>
          </a:p>
          <a:p>
            <a:pPr marL="0" indent="0">
              <a:buNone/>
            </a:pPr>
            <a:endParaRPr lang="fr-F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3137" y="3933056"/>
            <a:ext cx="11430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165112272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53" presetClass="entr" presetSubtype="16"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3">
                                            <p:txEl>
                                              <p:pRg st="0" end="0"/>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1000"/>
                                        <p:tgtEl>
                                          <p:spTgt spid="3">
                                            <p:txEl>
                                              <p:pRg st="1" end="1"/>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1000"/>
                                        <p:tgtEl>
                                          <p:spTgt spid="3">
                                            <p:txEl>
                                              <p:pRg st="2" end="2"/>
                                            </p:tx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1000"/>
                                        <p:tgtEl>
                                          <p:spTgt spid="3">
                                            <p:txEl>
                                              <p:pRg st="3" end="3"/>
                                            </p:tx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1000"/>
                                        <p:tgtEl>
                                          <p:spTgt spid="3">
                                            <p:txEl>
                                              <p:pRg st="4" end="4"/>
                                            </p:txEl>
                                          </p:spTgt>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1" dur="1000"/>
                                        <p:tgtEl>
                                          <p:spTgt spid="3">
                                            <p:txEl>
                                              <p:pRg st="5" end="5"/>
                                            </p:txEl>
                                          </p:spTgt>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 calcmode="lin" valueType="num">
                                      <p:cBhvr>
                                        <p:cTn id="44"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46" dur="1000"/>
                                        <p:tgtEl>
                                          <p:spTgt spid="3">
                                            <p:txEl>
                                              <p:pRg st="11" end="11"/>
                                            </p:txEl>
                                          </p:spTgt>
                                        </p:tgtEl>
                                      </p:cBhvr>
                                    </p:animEffect>
                                  </p:childTnLst>
                                </p:cTn>
                              </p:par>
                            </p:childTnLst>
                          </p:cTn>
                        </p:par>
                        <p:par>
                          <p:cTn id="47" fill="hold">
                            <p:stCondLst>
                              <p:cond delay="2000"/>
                            </p:stCondLst>
                            <p:childTnLst>
                              <p:par>
                                <p:cTn id="48" presetID="45" presetClass="entr" presetSubtype="0" fill="hold" nodeType="afterEffect">
                                  <p:stCondLst>
                                    <p:cond delay="0"/>
                                  </p:stCondLst>
                                  <p:childTnLst>
                                    <p:set>
                                      <p:cBhvr>
                                        <p:cTn id="49" dur="1" fill="hold">
                                          <p:stCondLst>
                                            <p:cond delay="0"/>
                                          </p:stCondLst>
                                        </p:cTn>
                                        <p:tgtEl>
                                          <p:spTgt spid="3074"/>
                                        </p:tgtEl>
                                        <p:attrNameLst>
                                          <p:attrName>style.visibility</p:attrName>
                                        </p:attrNameLst>
                                      </p:cBhvr>
                                      <p:to>
                                        <p:strVal val="visible"/>
                                      </p:to>
                                    </p:set>
                                    <p:animEffect transition="in" filter="fade">
                                      <p:cBhvr>
                                        <p:cTn id="50" dur="2000"/>
                                        <p:tgtEl>
                                          <p:spTgt spid="3074"/>
                                        </p:tgtEl>
                                      </p:cBhvr>
                                    </p:animEffect>
                                    <p:anim calcmode="lin" valueType="num">
                                      <p:cBhvr>
                                        <p:cTn id="51" dur="2000" fill="hold"/>
                                        <p:tgtEl>
                                          <p:spTgt spid="3074"/>
                                        </p:tgtEl>
                                        <p:attrNameLst>
                                          <p:attrName>ppt_w</p:attrName>
                                        </p:attrNameLst>
                                      </p:cBhvr>
                                      <p:tavLst>
                                        <p:tav tm="0" fmla="#ppt_w*sin(2.5*pi*$)">
                                          <p:val>
                                            <p:fltVal val="0"/>
                                          </p:val>
                                        </p:tav>
                                        <p:tav tm="100000">
                                          <p:val>
                                            <p:fltVal val="1"/>
                                          </p:val>
                                        </p:tav>
                                      </p:tavLst>
                                    </p:anim>
                                    <p:anim calcmode="lin" valueType="num">
                                      <p:cBhvr>
                                        <p:cTn id="52" dur="2000" fill="hold"/>
                                        <p:tgtEl>
                                          <p:spTgt spid="3074"/>
                                        </p:tgtEl>
                                        <p:attrNameLst>
                                          <p:attrName>ppt_h</p:attrName>
                                        </p:attrNameLst>
                                      </p:cBhvr>
                                      <p:tavLst>
                                        <p:tav tm="0">
                                          <p:val>
                                            <p:strVal val="#ppt_h"/>
                                          </p:val>
                                        </p:tav>
                                        <p:tav tm="100000">
                                          <p:val>
                                            <p:strVal val="#ppt_h"/>
                                          </p:val>
                                        </p:tav>
                                      </p:tavLst>
                                    </p:anim>
                                  </p:childTnLst>
                                </p:cTn>
                              </p:par>
                            </p:childTnLst>
                          </p:cTn>
                        </p:par>
                        <p:par>
                          <p:cTn id="53" fill="hold">
                            <p:stCondLst>
                              <p:cond delay="4000"/>
                            </p:stCondLst>
                            <p:childTnLst>
                              <p:par>
                                <p:cTn id="54" presetID="31" presetClass="entr" presetSubtype="0" fill="hold" nodeType="afterEffect">
                                  <p:stCondLst>
                                    <p:cond delay="4000"/>
                                  </p:stCondLst>
                                  <p:childTnLst>
                                    <p:set>
                                      <p:cBhvr>
                                        <p:cTn id="55" dur="1" fill="hold">
                                          <p:stCondLst>
                                            <p:cond delay="0"/>
                                          </p:stCondLst>
                                        </p:cTn>
                                        <p:tgtEl>
                                          <p:spTgt spid="5"/>
                                        </p:tgtEl>
                                        <p:attrNameLst>
                                          <p:attrName>style.visibility</p:attrName>
                                        </p:attrNameLst>
                                      </p:cBhvr>
                                      <p:to>
                                        <p:strVal val="visible"/>
                                      </p:to>
                                    </p:set>
                                    <p:anim calcmode="lin" valueType="num">
                                      <p:cBhvr>
                                        <p:cTn id="56" dur="1000" fill="hold"/>
                                        <p:tgtEl>
                                          <p:spTgt spid="5"/>
                                        </p:tgtEl>
                                        <p:attrNameLst>
                                          <p:attrName>ppt_w</p:attrName>
                                        </p:attrNameLst>
                                      </p:cBhvr>
                                      <p:tavLst>
                                        <p:tav tm="0">
                                          <p:val>
                                            <p:fltVal val="0"/>
                                          </p:val>
                                        </p:tav>
                                        <p:tav tm="100000">
                                          <p:val>
                                            <p:strVal val="#ppt_w"/>
                                          </p:val>
                                        </p:tav>
                                      </p:tavLst>
                                    </p:anim>
                                    <p:anim calcmode="lin" valueType="num">
                                      <p:cBhvr>
                                        <p:cTn id="57" dur="1000" fill="hold"/>
                                        <p:tgtEl>
                                          <p:spTgt spid="5"/>
                                        </p:tgtEl>
                                        <p:attrNameLst>
                                          <p:attrName>ppt_h</p:attrName>
                                        </p:attrNameLst>
                                      </p:cBhvr>
                                      <p:tavLst>
                                        <p:tav tm="0">
                                          <p:val>
                                            <p:fltVal val="0"/>
                                          </p:val>
                                        </p:tav>
                                        <p:tav tm="100000">
                                          <p:val>
                                            <p:strVal val="#ppt_h"/>
                                          </p:val>
                                        </p:tav>
                                      </p:tavLst>
                                    </p:anim>
                                    <p:anim calcmode="lin" valueType="num">
                                      <p:cBhvr>
                                        <p:cTn id="58" dur="1000" fill="hold"/>
                                        <p:tgtEl>
                                          <p:spTgt spid="5"/>
                                        </p:tgtEl>
                                        <p:attrNameLst>
                                          <p:attrName>style.rotation</p:attrName>
                                        </p:attrNameLst>
                                      </p:cBhvr>
                                      <p:tavLst>
                                        <p:tav tm="0">
                                          <p:val>
                                            <p:fltVal val="90"/>
                                          </p:val>
                                        </p:tav>
                                        <p:tav tm="100000">
                                          <p:val>
                                            <p:fltVal val="0"/>
                                          </p:val>
                                        </p:tav>
                                      </p:tavLst>
                                    </p:anim>
                                    <p:animEffect transition="in" filter="fade">
                                      <p:cBhvr>
                                        <p:cTn id="5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850106"/>
          </a:xfrm>
        </p:spPr>
        <p:txBody>
          <a:bodyPr>
            <a:normAutofit/>
          </a:bodyPr>
          <a:lstStyle/>
          <a:p>
            <a:r>
              <a:rPr lang="fr-FR" b="1" dirty="0"/>
              <a:t>La piste</a:t>
            </a:r>
            <a:r>
              <a:rPr lang="fr-FR" dirty="0"/>
              <a:t> </a:t>
            </a:r>
          </a:p>
        </p:txBody>
      </p:sp>
      <p:sp>
        <p:nvSpPr>
          <p:cNvPr id="3" name="Espace réservé du contenu 2"/>
          <p:cNvSpPr>
            <a:spLocks noGrp="1"/>
          </p:cNvSpPr>
          <p:nvPr>
            <p:ph idx="1"/>
          </p:nvPr>
        </p:nvSpPr>
        <p:spPr/>
        <p:txBody>
          <a:bodyPr>
            <a:normAutofit/>
          </a:bodyPr>
          <a:lstStyle/>
          <a:p>
            <a:pPr marL="0" indent="0">
              <a:buNone/>
            </a:pPr>
            <a:r>
              <a:rPr lang="fr-FR" sz="1600" dirty="0"/>
              <a:t>Dimensions approximatives :</a:t>
            </a:r>
          </a:p>
          <a:p>
            <a:pPr>
              <a:buFont typeface="Wingdings" pitchFamily="2" charset="2"/>
              <a:buChar char="v"/>
            </a:pPr>
            <a:r>
              <a:rPr lang="fr-FR" sz="1600" dirty="0"/>
              <a:t>longueur de la ligne de faute (qui ne doit en aucun cas être franchie ou piétinée !) jusqu'au fond : 20 m </a:t>
            </a:r>
          </a:p>
          <a:p>
            <a:pPr>
              <a:buFont typeface="Wingdings" pitchFamily="2" charset="2"/>
              <a:buChar char="v"/>
            </a:pPr>
            <a:r>
              <a:rPr lang="fr-FR" sz="1600" dirty="0"/>
              <a:t>longueur de l'approche (avant la ligne de faute) : 5 m </a:t>
            </a:r>
          </a:p>
          <a:p>
            <a:pPr>
              <a:buFont typeface="Wingdings" pitchFamily="2" charset="2"/>
              <a:buChar char="v"/>
            </a:pPr>
            <a:r>
              <a:rPr lang="fr-FR" sz="1600" dirty="0"/>
              <a:t>largeur : 1 m </a:t>
            </a:r>
          </a:p>
          <a:p>
            <a:pPr marL="0" indent="0">
              <a:buNone/>
            </a:pPr>
            <a:r>
              <a:rPr lang="fr-FR" sz="1600" dirty="0"/>
              <a:t>La piste de bowling est constituée de bois de pin et d'érable, ou de matière synthétique, nivelée, polie et vernie. Elle est enduite régulièrement d'un film " d'huile " (lubrifiant adapté à la surface) sur à peu près les 2/3 de sa longueur. </a:t>
            </a:r>
            <a:endParaRPr lang="fr-FR" sz="1600" dirty="0" smtClean="0"/>
          </a:p>
          <a:p>
            <a:pPr marL="0" indent="0">
              <a:buNone/>
            </a:pPr>
            <a:r>
              <a:rPr lang="fr-FR" sz="1600" dirty="0" smtClean="0"/>
              <a:t/>
            </a:r>
            <a:br>
              <a:rPr lang="fr-FR" sz="1600" dirty="0" smtClean="0"/>
            </a:br>
            <a:r>
              <a:rPr lang="fr-FR" sz="1600" dirty="0" smtClean="0"/>
              <a:t>On trouve un ensemble de repères : des points sur l'approche, des flèches sur la piste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581128"/>
            <a:ext cx="40957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134915828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 presetClass="entr" presetSubtype="4"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1500"/>
                            </p:stCondLst>
                            <p:childTnLst>
                              <p:par>
                                <p:cTn id="32" presetID="2" presetClass="entr" presetSubtype="2" fill="hold" grpId="0" nodeType="afterEffect">
                                  <p:stCondLst>
                                    <p:cond delay="200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5" dur="1000" fill="hold"/>
                                        <p:tgtEl>
                                          <p:spTgt spid="3">
                                            <p:txEl>
                                              <p:pRg st="5" end="5"/>
                                            </p:txEl>
                                          </p:spTgt>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2000"/>
                                  </p:stCondLst>
                                  <p:childTnLst>
                                    <p:set>
                                      <p:cBhvr>
                                        <p:cTn id="37" dur="1" fill="hold">
                                          <p:stCondLst>
                                            <p:cond delay="0"/>
                                          </p:stCondLst>
                                        </p:cTn>
                                        <p:tgtEl>
                                          <p:spTgt spid="1026"/>
                                        </p:tgtEl>
                                        <p:attrNameLst>
                                          <p:attrName>style.visibility</p:attrName>
                                        </p:attrNameLst>
                                      </p:cBhvr>
                                      <p:to>
                                        <p:strVal val="visible"/>
                                      </p:to>
                                    </p:set>
                                    <p:anim calcmode="lin" valueType="num">
                                      <p:cBhvr additive="base">
                                        <p:cTn id="38" dur="1000" fill="hold"/>
                                        <p:tgtEl>
                                          <p:spTgt spid="1026"/>
                                        </p:tgtEl>
                                        <p:attrNameLst>
                                          <p:attrName>ppt_x</p:attrName>
                                        </p:attrNameLst>
                                      </p:cBhvr>
                                      <p:tavLst>
                                        <p:tav tm="0">
                                          <p:val>
                                            <p:strVal val="1+#ppt_w/2"/>
                                          </p:val>
                                        </p:tav>
                                        <p:tav tm="100000">
                                          <p:val>
                                            <p:strVal val="#ppt_x"/>
                                          </p:val>
                                        </p:tav>
                                      </p:tavLst>
                                    </p:anim>
                                    <p:anim calcmode="lin" valueType="num">
                                      <p:cBhvr additive="base">
                                        <p:cTn id="39" dur="1000" fill="hold"/>
                                        <p:tgtEl>
                                          <p:spTgt spid="1026"/>
                                        </p:tgtEl>
                                        <p:attrNameLst>
                                          <p:attrName>ppt_y</p:attrName>
                                        </p:attrNameLst>
                                      </p:cBhvr>
                                      <p:tavLst>
                                        <p:tav tm="0">
                                          <p:val>
                                            <p:strVal val="#ppt_y"/>
                                          </p:val>
                                        </p:tav>
                                        <p:tav tm="100000">
                                          <p:val>
                                            <p:strVal val="#ppt_y"/>
                                          </p:val>
                                        </p:tav>
                                      </p:tavLst>
                                    </p:anim>
                                  </p:childTnLst>
                                </p:cTn>
                              </p:par>
                            </p:childTnLst>
                          </p:cTn>
                        </p:par>
                        <p:par>
                          <p:cTn id="40" fill="hold">
                            <p:stCondLst>
                              <p:cond delay="4500"/>
                            </p:stCondLst>
                            <p:childTnLst>
                              <p:par>
                                <p:cTn id="41" presetID="31" presetClass="entr" presetSubtype="0" fill="hold" nodeType="afterEffect">
                                  <p:stCondLst>
                                    <p:cond delay="4000"/>
                                  </p:stCondLst>
                                  <p:childTnLst>
                                    <p:set>
                                      <p:cBhvr>
                                        <p:cTn id="42" dur="1" fill="hold">
                                          <p:stCondLst>
                                            <p:cond delay="0"/>
                                          </p:stCondLst>
                                        </p:cTn>
                                        <p:tgtEl>
                                          <p:spTgt spid="5"/>
                                        </p:tgtEl>
                                        <p:attrNameLst>
                                          <p:attrName>style.visibility</p:attrName>
                                        </p:attrNameLst>
                                      </p:cBhvr>
                                      <p:to>
                                        <p:strVal val="visible"/>
                                      </p:to>
                                    </p:set>
                                    <p:anim calcmode="lin" valueType="num">
                                      <p:cBhvr>
                                        <p:cTn id="43" dur="1000" fill="hold"/>
                                        <p:tgtEl>
                                          <p:spTgt spid="5"/>
                                        </p:tgtEl>
                                        <p:attrNameLst>
                                          <p:attrName>ppt_w</p:attrName>
                                        </p:attrNameLst>
                                      </p:cBhvr>
                                      <p:tavLst>
                                        <p:tav tm="0">
                                          <p:val>
                                            <p:fltVal val="0"/>
                                          </p:val>
                                        </p:tav>
                                        <p:tav tm="100000">
                                          <p:val>
                                            <p:strVal val="#ppt_w"/>
                                          </p:val>
                                        </p:tav>
                                      </p:tavLst>
                                    </p:anim>
                                    <p:anim calcmode="lin" valueType="num">
                                      <p:cBhvr>
                                        <p:cTn id="44" dur="1000" fill="hold"/>
                                        <p:tgtEl>
                                          <p:spTgt spid="5"/>
                                        </p:tgtEl>
                                        <p:attrNameLst>
                                          <p:attrName>ppt_h</p:attrName>
                                        </p:attrNameLst>
                                      </p:cBhvr>
                                      <p:tavLst>
                                        <p:tav tm="0">
                                          <p:val>
                                            <p:fltVal val="0"/>
                                          </p:val>
                                        </p:tav>
                                        <p:tav tm="100000">
                                          <p:val>
                                            <p:strVal val="#ppt_h"/>
                                          </p:val>
                                        </p:tav>
                                      </p:tavLst>
                                    </p:anim>
                                    <p:anim calcmode="lin" valueType="num">
                                      <p:cBhvr>
                                        <p:cTn id="45" dur="1000" fill="hold"/>
                                        <p:tgtEl>
                                          <p:spTgt spid="5"/>
                                        </p:tgtEl>
                                        <p:attrNameLst>
                                          <p:attrName>style.rotation</p:attrName>
                                        </p:attrNameLst>
                                      </p:cBhvr>
                                      <p:tavLst>
                                        <p:tav tm="0">
                                          <p:val>
                                            <p:fltVal val="90"/>
                                          </p:val>
                                        </p:tav>
                                        <p:tav tm="100000">
                                          <p:val>
                                            <p:fltVal val="0"/>
                                          </p:val>
                                        </p:tav>
                                      </p:tavLst>
                                    </p:anim>
                                    <p:animEffect transition="in" filter="fade">
                                      <p:cBhvr>
                                        <p:cTn id="4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6663" y="3178175"/>
            <a:ext cx="159067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ctrTitle"/>
          </p:nvPr>
        </p:nvSpPr>
        <p:spPr>
          <a:xfrm>
            <a:off x="685800" y="1700809"/>
            <a:ext cx="7772400" cy="1899642"/>
          </a:xfrm>
        </p:spPr>
        <p:txBody>
          <a:bodyPr>
            <a:normAutofit/>
          </a:bodyPr>
          <a:lstStyle/>
          <a:p>
            <a:r>
              <a:rPr lang="fr-FR" b="1" dirty="0"/>
              <a:t>La </a:t>
            </a:r>
            <a:r>
              <a:rPr lang="fr-FR" b="1" dirty="0" smtClean="0"/>
              <a:t>technique</a:t>
            </a:r>
            <a:endParaRPr lang="fr-FR" dirty="0"/>
          </a:p>
        </p:txBody>
      </p:sp>
      <p:sp>
        <p:nvSpPr>
          <p:cNvPr id="3" name="Sous-titre 2"/>
          <p:cNvSpPr>
            <a:spLocks noGrp="1"/>
          </p:cNvSpPr>
          <p:nvPr>
            <p:ph type="subTitle" idx="1"/>
          </p:nvPr>
        </p:nvSpPr>
        <p:spPr/>
        <p:txBody>
          <a:bodyPr>
            <a:normAutofit fontScale="62500" lnSpcReduction="20000"/>
          </a:bodyPr>
          <a:lstStyle/>
          <a:p>
            <a:r>
              <a:rPr lang="fr-FR" i="1" dirty="0">
                <a:solidFill>
                  <a:schemeClr val="tx1"/>
                </a:solidFill>
              </a:rPr>
              <a:t>Ces remarques proviennent de divers livres édités par la fédération, de sites Internet spécialisés, de conseils d'animateurs de bowling. Elles ont été reformulées et recomposées par Micheline </a:t>
            </a:r>
            <a:r>
              <a:rPr lang="fr-FR" i="1" dirty="0" err="1">
                <a:solidFill>
                  <a:schemeClr val="tx1"/>
                </a:solidFill>
              </a:rPr>
              <a:t>Dehédin</a:t>
            </a:r>
            <a:r>
              <a:rPr lang="fr-FR" i="1" dirty="0">
                <a:solidFill>
                  <a:schemeClr val="tx1"/>
                </a:solidFill>
              </a:rPr>
              <a:t>. Prévues pour des droitiers, elles doivent être adaptées aux gauchers. </a:t>
            </a:r>
          </a:p>
          <a:p>
            <a:endParaRPr lang="fr-FR" b="1" dirty="0">
              <a:solidFill>
                <a:schemeClr val="tx1"/>
              </a:solidFill>
            </a:endParaRP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0715738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5122"/>
                                        </p:tgtEl>
                                        <p:attrNameLst>
                                          <p:attrName>style.visibility</p:attrName>
                                        </p:attrNameLst>
                                      </p:cBhvr>
                                      <p:to>
                                        <p:strVal val="visible"/>
                                      </p:to>
                                    </p:set>
                                    <p:animEffect transition="in" filter="fade">
                                      <p:cBhvr>
                                        <p:cTn id="13" dur="1000"/>
                                        <p:tgtEl>
                                          <p:spTgt spid="5122"/>
                                        </p:tgtEl>
                                      </p:cBhvr>
                                    </p:animEffect>
                                    <p:anim calcmode="lin" valueType="num">
                                      <p:cBhvr>
                                        <p:cTn id="14" dur="1000" fill="hold"/>
                                        <p:tgtEl>
                                          <p:spTgt spid="5122"/>
                                        </p:tgtEl>
                                        <p:attrNameLst>
                                          <p:attrName>ppt_x</p:attrName>
                                        </p:attrNameLst>
                                      </p:cBhvr>
                                      <p:tavLst>
                                        <p:tav tm="0">
                                          <p:val>
                                            <p:strVal val="#ppt_x"/>
                                          </p:val>
                                        </p:tav>
                                        <p:tav tm="100000">
                                          <p:val>
                                            <p:strVal val="#ppt_x"/>
                                          </p:val>
                                        </p:tav>
                                      </p:tavLst>
                                    </p:anim>
                                    <p:anim calcmode="lin" valueType="num">
                                      <p:cBhvr>
                                        <p:cTn id="15" dur="1000" fill="hold"/>
                                        <p:tgtEl>
                                          <p:spTgt spid="5122"/>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31"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fltVal val="0"/>
                                          </p:val>
                                        </p:tav>
                                        <p:tav tm="100000">
                                          <p:val>
                                            <p:strVal val="#ppt_w"/>
                                          </p:val>
                                        </p:tav>
                                      </p:tavLst>
                                    </p:anim>
                                    <p:anim calcmode="lin" valueType="num">
                                      <p:cBhvr>
                                        <p:cTn id="25" dur="1000" fill="hold"/>
                                        <p:tgtEl>
                                          <p:spTgt spid="5"/>
                                        </p:tgtEl>
                                        <p:attrNameLst>
                                          <p:attrName>ppt_h</p:attrName>
                                        </p:attrNameLst>
                                      </p:cBhvr>
                                      <p:tavLst>
                                        <p:tav tm="0">
                                          <p:val>
                                            <p:fltVal val="0"/>
                                          </p:val>
                                        </p:tav>
                                        <p:tav tm="100000">
                                          <p:val>
                                            <p:strVal val="#ppt_h"/>
                                          </p:val>
                                        </p:tav>
                                      </p:tavLst>
                                    </p:anim>
                                    <p:anim calcmode="lin" valueType="num">
                                      <p:cBhvr>
                                        <p:cTn id="26" dur="1000" fill="hold"/>
                                        <p:tgtEl>
                                          <p:spTgt spid="5"/>
                                        </p:tgtEl>
                                        <p:attrNameLst>
                                          <p:attrName>style.rotation</p:attrName>
                                        </p:attrNameLst>
                                      </p:cBhvr>
                                      <p:tavLst>
                                        <p:tav tm="0">
                                          <p:val>
                                            <p:fltVal val="90"/>
                                          </p:val>
                                        </p:tav>
                                        <p:tav tm="100000">
                                          <p:val>
                                            <p:fltVal val="0"/>
                                          </p:val>
                                        </p:tav>
                                      </p:tavLst>
                                    </p:anim>
                                    <p:animEffect transition="in" filter="fade">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92696"/>
            <a:ext cx="8686800" cy="936104"/>
          </a:xfrm>
        </p:spPr>
        <p:txBody>
          <a:bodyPr>
            <a:normAutofit fontScale="90000"/>
          </a:bodyPr>
          <a:lstStyle/>
          <a:p>
            <a:r>
              <a:rPr lang="fr-FR" b="1" dirty="0"/>
              <a:t>Choisir une boule </a:t>
            </a:r>
            <a:br>
              <a:rPr lang="fr-FR" b="1" dirty="0"/>
            </a:br>
            <a:endParaRPr lang="fr-FR" dirty="0"/>
          </a:p>
        </p:txBody>
      </p:sp>
      <p:sp>
        <p:nvSpPr>
          <p:cNvPr id="3" name="Espace réservé du contenu 2"/>
          <p:cNvSpPr>
            <a:spLocks noGrp="1"/>
          </p:cNvSpPr>
          <p:nvPr>
            <p:ph idx="1"/>
          </p:nvPr>
        </p:nvSpPr>
        <p:spPr/>
        <p:txBody>
          <a:bodyPr>
            <a:normAutofit fontScale="55000" lnSpcReduction="20000"/>
          </a:bodyPr>
          <a:lstStyle/>
          <a:p>
            <a:pPr marL="0" indent="0" fontAlgn="t">
              <a:buNone/>
            </a:pPr>
            <a:r>
              <a:rPr lang="fr-FR" dirty="0" smtClean="0"/>
              <a:t>	En </a:t>
            </a:r>
            <a:r>
              <a:rPr lang="fr-FR" dirty="0"/>
              <a:t>général, le choix ne manque pas dans les </a:t>
            </a:r>
            <a:r>
              <a:rPr lang="fr-FR" dirty="0" smtClean="0"/>
              <a:t>râteliers</a:t>
            </a:r>
            <a:r>
              <a:rPr lang="fr-FR" dirty="0"/>
              <a:t> ! Au début, ne choisissez pas une boule trop lourde ; privilégiez la précision plutôt que la force ou la vitesse. Par la suite, vous pourrez en augmenter le poids mais sans fatigue ni perte de contrôle : vous devez pouvoir la tenir à bout de bras 5 secondes sans fatigue. Les boules de poids identiques sont en général de même couleur. </a:t>
            </a:r>
          </a:p>
          <a:p>
            <a:pPr marL="0" indent="0" fontAlgn="t">
              <a:buNone/>
            </a:pPr>
            <a:r>
              <a:rPr lang="fr-FR" dirty="0" smtClean="0"/>
              <a:t>	Vérifiez </a:t>
            </a:r>
            <a:r>
              <a:rPr lang="fr-FR" dirty="0"/>
              <a:t>ensuite que le perçage vous convient. Pour cela, mettez votre pouce dans l'orifice le plus gros, et en étendant la main, les premières phalanges du majeur et de l'annulaire doivent arriver au niveau des deux autres trous.</a:t>
            </a:r>
            <a:br>
              <a:rPr lang="fr-FR" dirty="0"/>
            </a:br>
            <a:r>
              <a:rPr lang="fr-FR" dirty="0" smtClean="0"/>
              <a:t>	Les </a:t>
            </a:r>
            <a:r>
              <a:rPr lang="fr-FR" dirty="0"/>
              <a:t>trous doivent être juste assez serrés pour retenir la boule. Le trou du pouce est un peu plus large, mais le pouce touche légèrement les bords du trou. .</a:t>
            </a:r>
            <a:br>
              <a:rPr lang="fr-FR" dirty="0"/>
            </a:br>
            <a:r>
              <a:rPr lang="fr-FR" dirty="0" smtClean="0"/>
              <a:t>	La </a:t>
            </a:r>
            <a:r>
              <a:rPr lang="fr-FR" dirty="0"/>
              <a:t>membrane entre le pouce et l'index ne doit être ni tendue ni trop </a:t>
            </a:r>
            <a:r>
              <a:rPr lang="fr-FR" dirty="0" smtClean="0"/>
              <a:t>relâchée.</a:t>
            </a:r>
          </a:p>
          <a:p>
            <a:pPr marL="0" indent="0" fontAlgn="t">
              <a:buNone/>
            </a:pPr>
            <a:r>
              <a:rPr lang="fr-FR" dirty="0" smtClean="0"/>
              <a:t>	Une </a:t>
            </a:r>
            <a:r>
              <a:rPr lang="fr-FR" dirty="0"/>
              <a:t>fois sur la piste, vous prenez votre boule en mettant d'abord le majeur et l'annulaire puis le pouce. Au moment du lâcher, c'est le pouce qui part en premier. Les doigts soulèvent encore la boule en hauteur et en avant. </a:t>
            </a:r>
          </a:p>
          <a:p>
            <a:pPr marL="0" indent="0" fontAlgn="t">
              <a:buNone/>
            </a:pPr>
            <a:endParaRPr lang="fr-FR" dirty="0"/>
          </a:p>
          <a:p>
            <a:pPr marL="0" indent="0">
              <a:buNone/>
            </a:pPr>
            <a:endParaRPr lang="fr-FR" dirty="0"/>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4797152"/>
            <a:ext cx="132397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1935315875"/>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ppt_w</p:attrName>
                                        </p:attrNameLst>
                                      </p:cBhvr>
                                      <p:tavLst>
                                        <p:tav tm="0" fmla="#ppt_w*sin(2.5*pi*$)">
                                          <p:val>
                                            <p:fltVal val="0"/>
                                          </p:val>
                                        </p:tav>
                                        <p:tav tm="100000">
                                          <p:val>
                                            <p:fltVal val="1"/>
                                          </p:val>
                                        </p:tav>
                                      </p:tavLst>
                                    </p:anim>
                                    <p:anim calcmode="lin" valueType="num">
                                      <p:cBhvr>
                                        <p:cTn id="9" dur="15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1000"/>
                                        <p:tgtEl>
                                          <p:spTgt spid="3">
                                            <p:txEl>
                                              <p:pRg st="1" end="1"/>
                                            </p:txEl>
                                          </p:spTgt>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5" dur="1000"/>
                                        <p:tgtEl>
                                          <p:spTgt spid="3">
                                            <p:txEl>
                                              <p:pRg st="2" end="2"/>
                                            </p:txEl>
                                          </p:spTgt>
                                        </p:tgtEl>
                                      </p:cBhvr>
                                    </p:animEffect>
                                  </p:childTnLst>
                                </p:cTn>
                              </p:par>
                            </p:childTnLst>
                          </p:cTn>
                        </p:par>
                        <p:par>
                          <p:cTn id="26" fill="hold">
                            <p:stCondLst>
                              <p:cond delay="2500"/>
                            </p:stCondLst>
                            <p:childTnLst>
                              <p:par>
                                <p:cTn id="27" presetID="35" presetClass="entr" presetSubtype="0" fill="hold" nodeType="afterEffect">
                                  <p:stCondLst>
                                    <p:cond delay="0"/>
                                  </p:stCondLst>
                                  <p:childTnLst>
                                    <p:set>
                                      <p:cBhvr>
                                        <p:cTn id="28" dur="1" fill="hold">
                                          <p:stCondLst>
                                            <p:cond delay="0"/>
                                          </p:stCondLst>
                                        </p:cTn>
                                        <p:tgtEl>
                                          <p:spTgt spid="2049"/>
                                        </p:tgtEl>
                                        <p:attrNameLst>
                                          <p:attrName>style.visibility</p:attrName>
                                        </p:attrNameLst>
                                      </p:cBhvr>
                                      <p:to>
                                        <p:strVal val="visible"/>
                                      </p:to>
                                    </p:set>
                                    <p:animEffect transition="in" filter="fade">
                                      <p:cBhvr>
                                        <p:cTn id="29" dur="2000"/>
                                        <p:tgtEl>
                                          <p:spTgt spid="2049"/>
                                        </p:tgtEl>
                                      </p:cBhvr>
                                    </p:animEffect>
                                    <p:anim calcmode="lin" valueType="num">
                                      <p:cBhvr>
                                        <p:cTn id="30" dur="2000" fill="hold"/>
                                        <p:tgtEl>
                                          <p:spTgt spid="2049"/>
                                        </p:tgtEl>
                                        <p:attrNameLst>
                                          <p:attrName>style.rotation</p:attrName>
                                        </p:attrNameLst>
                                      </p:cBhvr>
                                      <p:tavLst>
                                        <p:tav tm="0">
                                          <p:val>
                                            <p:fltVal val="720"/>
                                          </p:val>
                                        </p:tav>
                                        <p:tav tm="100000">
                                          <p:val>
                                            <p:fltVal val="0"/>
                                          </p:val>
                                        </p:tav>
                                      </p:tavLst>
                                    </p:anim>
                                    <p:anim calcmode="lin" valueType="num">
                                      <p:cBhvr>
                                        <p:cTn id="31" dur="2000" fill="hold"/>
                                        <p:tgtEl>
                                          <p:spTgt spid="2049"/>
                                        </p:tgtEl>
                                        <p:attrNameLst>
                                          <p:attrName>ppt_h</p:attrName>
                                        </p:attrNameLst>
                                      </p:cBhvr>
                                      <p:tavLst>
                                        <p:tav tm="0">
                                          <p:val>
                                            <p:fltVal val="0"/>
                                          </p:val>
                                        </p:tav>
                                        <p:tav tm="100000">
                                          <p:val>
                                            <p:strVal val="#ppt_h"/>
                                          </p:val>
                                        </p:tav>
                                      </p:tavLst>
                                    </p:anim>
                                    <p:anim calcmode="lin" valueType="num">
                                      <p:cBhvr>
                                        <p:cTn id="32" dur="2000" fill="hold"/>
                                        <p:tgtEl>
                                          <p:spTgt spid="2049"/>
                                        </p:tgtEl>
                                        <p:attrNameLst>
                                          <p:attrName>ppt_w</p:attrName>
                                        </p:attrNameLst>
                                      </p:cBhvr>
                                      <p:tavLst>
                                        <p:tav tm="0">
                                          <p:val>
                                            <p:fltVal val="0"/>
                                          </p:val>
                                        </p:tav>
                                        <p:tav tm="100000">
                                          <p:val>
                                            <p:strVal val="#ppt_w"/>
                                          </p:val>
                                        </p:tav>
                                      </p:tavLst>
                                    </p:anim>
                                  </p:childTnLst>
                                </p:cTn>
                              </p:par>
                            </p:childTnLst>
                          </p:cTn>
                        </p:par>
                        <p:par>
                          <p:cTn id="33" fill="hold">
                            <p:stCondLst>
                              <p:cond delay="4500"/>
                            </p:stCondLst>
                            <p:childTnLst>
                              <p:par>
                                <p:cTn id="34" presetID="31" presetClass="entr" presetSubtype="0" fill="hold" nodeType="afterEffect">
                                  <p:stCondLst>
                                    <p:cond delay="400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fltVal val="0"/>
                                          </p:val>
                                        </p:tav>
                                        <p:tav tm="100000">
                                          <p:val>
                                            <p:strVal val="#ppt_w"/>
                                          </p:val>
                                        </p:tav>
                                      </p:tavLst>
                                    </p:anim>
                                    <p:anim calcmode="lin" valueType="num">
                                      <p:cBhvr>
                                        <p:cTn id="37" dur="1000" fill="hold"/>
                                        <p:tgtEl>
                                          <p:spTgt spid="5"/>
                                        </p:tgtEl>
                                        <p:attrNameLst>
                                          <p:attrName>ppt_h</p:attrName>
                                        </p:attrNameLst>
                                      </p:cBhvr>
                                      <p:tavLst>
                                        <p:tav tm="0">
                                          <p:val>
                                            <p:fltVal val="0"/>
                                          </p:val>
                                        </p:tav>
                                        <p:tav tm="100000">
                                          <p:val>
                                            <p:strVal val="#ppt_h"/>
                                          </p:val>
                                        </p:tav>
                                      </p:tavLst>
                                    </p:anim>
                                    <p:anim calcmode="lin" valueType="num">
                                      <p:cBhvr>
                                        <p:cTn id="38" dur="1000" fill="hold"/>
                                        <p:tgtEl>
                                          <p:spTgt spid="5"/>
                                        </p:tgtEl>
                                        <p:attrNameLst>
                                          <p:attrName>style.rotation</p:attrName>
                                        </p:attrNameLst>
                                      </p:cBhvr>
                                      <p:tavLst>
                                        <p:tav tm="0">
                                          <p:val>
                                            <p:fltVal val="90"/>
                                          </p:val>
                                        </p:tav>
                                        <p:tav tm="100000">
                                          <p:val>
                                            <p:fltVal val="0"/>
                                          </p:val>
                                        </p:tav>
                                      </p:tavLst>
                                    </p:anim>
                                    <p:animEffect transition="in" filter="fade">
                                      <p:cBhvr>
                                        <p:cTn id="3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764704"/>
            <a:ext cx="8686800" cy="792088"/>
          </a:xfrm>
        </p:spPr>
        <p:txBody>
          <a:bodyPr>
            <a:normAutofit fontScale="90000"/>
          </a:bodyPr>
          <a:lstStyle/>
          <a:p>
            <a:r>
              <a:rPr lang="fr-FR" b="1" dirty="0"/>
              <a:t>Se placer </a:t>
            </a:r>
            <a:r>
              <a:rPr lang="fr-FR" dirty="0"/>
              <a:t/>
            </a:r>
            <a:br>
              <a:rPr lang="fr-FR" dirty="0"/>
            </a:br>
            <a:endParaRPr lang="fr-FR" dirty="0"/>
          </a:p>
        </p:txBody>
      </p:sp>
      <p:sp>
        <p:nvSpPr>
          <p:cNvPr id="3" name="Espace réservé du contenu 2"/>
          <p:cNvSpPr>
            <a:spLocks noGrp="1"/>
          </p:cNvSpPr>
          <p:nvPr>
            <p:ph idx="1"/>
          </p:nvPr>
        </p:nvSpPr>
        <p:spPr>
          <a:xfrm>
            <a:off x="457200" y="1484784"/>
            <a:ext cx="8229600" cy="4641379"/>
          </a:xfrm>
        </p:spPr>
        <p:txBody>
          <a:bodyPr>
            <a:normAutofit/>
          </a:bodyPr>
          <a:lstStyle/>
          <a:p>
            <a:pPr marL="0" indent="0">
              <a:buNone/>
            </a:pPr>
            <a:r>
              <a:rPr lang="fr-FR" sz="1800" b="1" dirty="0"/>
              <a:t>Positionnement en profondeur, par rapport à la ligne de faute</a:t>
            </a:r>
            <a:r>
              <a:rPr lang="fr-FR" sz="1800" b="1" dirty="0" smtClean="0"/>
              <a:t>.</a:t>
            </a:r>
          </a:p>
          <a:p>
            <a:pPr marL="0" indent="0">
              <a:buNone/>
            </a:pPr>
            <a:r>
              <a:rPr lang="fr-FR" sz="1800" dirty="0"/>
              <a:t/>
            </a:r>
            <a:br>
              <a:rPr lang="fr-FR" sz="1800" dirty="0"/>
            </a:br>
            <a:r>
              <a:rPr lang="fr-FR" sz="1800" dirty="0"/>
              <a:t>Placez-vous juste derrière la ligne de faute, dos tourné à la piste et faites 4 pas et demi puis retournez vous en notant la position par rapport aux marques de départ (7 ronds alignés). Faites quelques essais de lancer de boule, avec des pas réguliers, pour vérifier le placement final par rapport à la ligne de faute et la position de départ repérée (à ajuster si nécessaire, en avançant ou reculant légèrement).</a:t>
            </a:r>
          </a:p>
          <a:p>
            <a:pPr marL="0" indent="0">
              <a:buNone/>
            </a:pPr>
            <a:endParaRPr lang="fr-FR" sz="18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6488" y="3717032"/>
            <a:ext cx="5238750" cy="225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408" y="6021288"/>
            <a:ext cx="588839" cy="522638"/>
          </a:xfrm>
          <a:prstGeom prst="rect">
            <a:avLst/>
          </a:prstGeom>
        </p:spPr>
      </p:pic>
    </p:spTree>
    <p:extLst>
      <p:ext uri="{BB962C8B-B14F-4D97-AF65-F5344CB8AC3E}">
        <p14:creationId xmlns:p14="http://schemas.microsoft.com/office/powerpoint/2010/main" val="286430597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850"/>
                            </p:stCondLst>
                            <p:childTnLst>
                              <p:par>
                                <p:cTn id="13" presetID="23"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17" fill="hold">
                            <p:stCondLst>
                              <p:cond delay="1850"/>
                            </p:stCondLst>
                            <p:childTnLst>
                              <p:par>
                                <p:cTn id="18" presetID="23" presetClass="entr" presetSubtype="16"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22" fill="hold">
                            <p:stCondLst>
                              <p:cond delay="2850"/>
                            </p:stCondLst>
                            <p:childTnLst>
                              <p:par>
                                <p:cTn id="23" presetID="25" presetClass="entr" presetSubtype="0" fill="hold" nodeType="afterEffect">
                                  <p:stCondLst>
                                    <p:cond delay="0"/>
                                  </p:stCondLst>
                                  <p:childTnLst>
                                    <p:set>
                                      <p:cBhvr>
                                        <p:cTn id="24" dur="1" fill="hold">
                                          <p:stCondLst>
                                            <p:cond delay="0"/>
                                          </p:stCondLst>
                                        </p:cTn>
                                        <p:tgtEl>
                                          <p:spTgt spid="3074"/>
                                        </p:tgtEl>
                                        <p:attrNameLst>
                                          <p:attrName>style.visibility</p:attrName>
                                        </p:attrNameLst>
                                      </p:cBhvr>
                                      <p:to>
                                        <p:strVal val="visible"/>
                                      </p:to>
                                    </p:set>
                                    <p:anim calcmode="lin" valueType="num">
                                      <p:cBhvr>
                                        <p:cTn id="25" dur="750" decel="50000" fill="hold">
                                          <p:stCondLst>
                                            <p:cond delay="0"/>
                                          </p:stCondLst>
                                        </p:cTn>
                                        <p:tgtEl>
                                          <p:spTgt spid="3074"/>
                                        </p:tgtEl>
                                        <p:attrNameLst>
                                          <p:attrName>style.rotation</p:attrName>
                                        </p:attrNameLst>
                                      </p:cBhvr>
                                      <p:tavLst>
                                        <p:tav tm="0">
                                          <p:val>
                                            <p:fltVal val="-90"/>
                                          </p:val>
                                        </p:tav>
                                        <p:tav tm="100000">
                                          <p:val>
                                            <p:fltVal val="0"/>
                                          </p:val>
                                        </p:tav>
                                      </p:tavLst>
                                    </p:anim>
                                    <p:anim calcmode="lin" valueType="num">
                                      <p:cBhvr>
                                        <p:cTn id="26" dur="750" decel="50000" fill="hold">
                                          <p:stCondLst>
                                            <p:cond delay="0"/>
                                          </p:stCondLst>
                                        </p:cTn>
                                        <p:tgtEl>
                                          <p:spTgt spid="3074"/>
                                        </p:tgtEl>
                                        <p:attrNameLst>
                                          <p:attrName>ppt_w</p:attrName>
                                        </p:attrNameLst>
                                      </p:cBhvr>
                                      <p:tavLst>
                                        <p:tav tm="0">
                                          <p:val>
                                            <p:strVal val="#ppt_w"/>
                                          </p:val>
                                        </p:tav>
                                        <p:tav tm="100000">
                                          <p:val>
                                            <p:strVal val="#ppt_w*.05"/>
                                          </p:val>
                                        </p:tav>
                                      </p:tavLst>
                                    </p:anim>
                                    <p:anim calcmode="lin" valueType="num">
                                      <p:cBhvr>
                                        <p:cTn id="27" dur="750" accel="50000" fill="hold">
                                          <p:stCondLst>
                                            <p:cond delay="750"/>
                                          </p:stCondLst>
                                        </p:cTn>
                                        <p:tgtEl>
                                          <p:spTgt spid="3074"/>
                                        </p:tgtEl>
                                        <p:attrNameLst>
                                          <p:attrName>ppt_w</p:attrName>
                                        </p:attrNameLst>
                                      </p:cBhvr>
                                      <p:tavLst>
                                        <p:tav tm="0">
                                          <p:val>
                                            <p:strVal val="#ppt_w*.05"/>
                                          </p:val>
                                        </p:tav>
                                        <p:tav tm="100000">
                                          <p:val>
                                            <p:strVal val="#ppt_w"/>
                                          </p:val>
                                        </p:tav>
                                      </p:tavLst>
                                    </p:anim>
                                    <p:anim calcmode="lin" valueType="num">
                                      <p:cBhvr>
                                        <p:cTn id="28" dur="1500" fill="hold"/>
                                        <p:tgtEl>
                                          <p:spTgt spid="3074"/>
                                        </p:tgtEl>
                                        <p:attrNameLst>
                                          <p:attrName>ppt_h</p:attrName>
                                        </p:attrNameLst>
                                      </p:cBhvr>
                                      <p:tavLst>
                                        <p:tav tm="0">
                                          <p:val>
                                            <p:strVal val="#ppt_h"/>
                                          </p:val>
                                        </p:tav>
                                        <p:tav tm="100000">
                                          <p:val>
                                            <p:strVal val="#ppt_h"/>
                                          </p:val>
                                        </p:tav>
                                      </p:tavLst>
                                    </p:anim>
                                    <p:anim calcmode="lin" valueType="num">
                                      <p:cBhvr>
                                        <p:cTn id="29" dur="750" decel="50000" fill="hold">
                                          <p:stCondLst>
                                            <p:cond delay="0"/>
                                          </p:stCondLst>
                                        </p:cTn>
                                        <p:tgtEl>
                                          <p:spTgt spid="3074"/>
                                        </p:tgtEl>
                                        <p:attrNameLst>
                                          <p:attrName>ppt_x</p:attrName>
                                        </p:attrNameLst>
                                      </p:cBhvr>
                                      <p:tavLst>
                                        <p:tav tm="0">
                                          <p:val>
                                            <p:strVal val="#ppt_x+.4"/>
                                          </p:val>
                                        </p:tav>
                                        <p:tav tm="100000">
                                          <p:val>
                                            <p:strVal val="#ppt_x"/>
                                          </p:val>
                                        </p:tav>
                                      </p:tavLst>
                                    </p:anim>
                                    <p:anim calcmode="lin" valueType="num">
                                      <p:cBhvr>
                                        <p:cTn id="30" dur="750" decel="50000" fill="hold">
                                          <p:stCondLst>
                                            <p:cond delay="0"/>
                                          </p:stCondLst>
                                        </p:cTn>
                                        <p:tgtEl>
                                          <p:spTgt spid="3074"/>
                                        </p:tgtEl>
                                        <p:attrNameLst>
                                          <p:attrName>ppt_y</p:attrName>
                                        </p:attrNameLst>
                                      </p:cBhvr>
                                      <p:tavLst>
                                        <p:tav tm="0">
                                          <p:val>
                                            <p:strVal val="#ppt_y-.2"/>
                                          </p:val>
                                        </p:tav>
                                        <p:tav tm="100000">
                                          <p:val>
                                            <p:strVal val="#ppt_y+.1"/>
                                          </p:val>
                                        </p:tav>
                                      </p:tavLst>
                                    </p:anim>
                                    <p:anim calcmode="lin" valueType="num">
                                      <p:cBhvr>
                                        <p:cTn id="31" dur="750" accel="50000" fill="hold">
                                          <p:stCondLst>
                                            <p:cond delay="750"/>
                                          </p:stCondLst>
                                        </p:cTn>
                                        <p:tgtEl>
                                          <p:spTgt spid="3074"/>
                                        </p:tgtEl>
                                        <p:attrNameLst>
                                          <p:attrName>ppt_y</p:attrName>
                                        </p:attrNameLst>
                                      </p:cBhvr>
                                      <p:tavLst>
                                        <p:tav tm="0">
                                          <p:val>
                                            <p:strVal val="#ppt_y+.1"/>
                                          </p:val>
                                        </p:tav>
                                        <p:tav tm="100000">
                                          <p:val>
                                            <p:strVal val="#ppt_y"/>
                                          </p:val>
                                        </p:tav>
                                      </p:tavLst>
                                    </p:anim>
                                    <p:animEffect transition="in" filter="fade">
                                      <p:cBhvr>
                                        <p:cTn id="32" dur="1500" decel="50000">
                                          <p:stCondLst>
                                            <p:cond delay="0"/>
                                          </p:stCondLst>
                                        </p:cTn>
                                        <p:tgtEl>
                                          <p:spTgt spid="3074"/>
                                        </p:tgtEl>
                                      </p:cBhvr>
                                    </p:animEffect>
                                  </p:childTnLst>
                                </p:cTn>
                              </p:par>
                            </p:childTnLst>
                          </p:cTn>
                        </p:par>
                        <p:par>
                          <p:cTn id="33" fill="hold">
                            <p:stCondLst>
                              <p:cond delay="4350"/>
                            </p:stCondLst>
                            <p:childTnLst>
                              <p:par>
                                <p:cTn id="34" presetID="31" presetClass="entr" presetSubtype="0" fill="hold" nodeType="afterEffect">
                                  <p:stCondLst>
                                    <p:cond delay="4000"/>
                                  </p:stCondLst>
                                  <p:childTnLst>
                                    <p:set>
                                      <p:cBhvr>
                                        <p:cTn id="35" dur="1" fill="hold">
                                          <p:stCondLst>
                                            <p:cond delay="0"/>
                                          </p:stCondLst>
                                        </p:cTn>
                                        <p:tgtEl>
                                          <p:spTgt spid="5"/>
                                        </p:tgtEl>
                                        <p:attrNameLst>
                                          <p:attrName>style.visibility</p:attrName>
                                        </p:attrNameLst>
                                      </p:cBhvr>
                                      <p:to>
                                        <p:strVal val="visible"/>
                                      </p:to>
                                    </p:set>
                                    <p:anim calcmode="lin" valueType="num">
                                      <p:cBhvr>
                                        <p:cTn id="36" dur="1000" fill="hold"/>
                                        <p:tgtEl>
                                          <p:spTgt spid="5"/>
                                        </p:tgtEl>
                                        <p:attrNameLst>
                                          <p:attrName>ppt_w</p:attrName>
                                        </p:attrNameLst>
                                      </p:cBhvr>
                                      <p:tavLst>
                                        <p:tav tm="0">
                                          <p:val>
                                            <p:fltVal val="0"/>
                                          </p:val>
                                        </p:tav>
                                        <p:tav tm="100000">
                                          <p:val>
                                            <p:strVal val="#ppt_w"/>
                                          </p:val>
                                        </p:tav>
                                      </p:tavLst>
                                    </p:anim>
                                    <p:anim calcmode="lin" valueType="num">
                                      <p:cBhvr>
                                        <p:cTn id="37" dur="1000" fill="hold"/>
                                        <p:tgtEl>
                                          <p:spTgt spid="5"/>
                                        </p:tgtEl>
                                        <p:attrNameLst>
                                          <p:attrName>ppt_h</p:attrName>
                                        </p:attrNameLst>
                                      </p:cBhvr>
                                      <p:tavLst>
                                        <p:tav tm="0">
                                          <p:val>
                                            <p:fltVal val="0"/>
                                          </p:val>
                                        </p:tav>
                                        <p:tav tm="100000">
                                          <p:val>
                                            <p:strVal val="#ppt_h"/>
                                          </p:val>
                                        </p:tav>
                                      </p:tavLst>
                                    </p:anim>
                                    <p:anim calcmode="lin" valueType="num">
                                      <p:cBhvr>
                                        <p:cTn id="38" dur="1000" fill="hold"/>
                                        <p:tgtEl>
                                          <p:spTgt spid="5"/>
                                        </p:tgtEl>
                                        <p:attrNameLst>
                                          <p:attrName>style.rotation</p:attrName>
                                        </p:attrNameLst>
                                      </p:cBhvr>
                                      <p:tavLst>
                                        <p:tav tm="0">
                                          <p:val>
                                            <p:fltVal val="90"/>
                                          </p:val>
                                        </p:tav>
                                        <p:tav tm="100000">
                                          <p:val>
                                            <p:fltVal val="0"/>
                                          </p:val>
                                        </p:tav>
                                      </p:tavLst>
                                    </p:anim>
                                    <p:animEffect transition="in" filter="fade">
                                      <p:cBhvr>
                                        <p:cTn id="3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0</TotalTime>
  <Words>499</Words>
  <Application>Microsoft Office PowerPoint</Application>
  <PresentationFormat>Affichage à l'écran (4:3)</PresentationFormat>
  <Paragraphs>130</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Promenade</vt:lpstr>
      <vt:lpstr>Le bowling </vt:lpstr>
      <vt:lpstr>Un peu d'histoire </vt:lpstr>
      <vt:lpstr>Les règles</vt:lpstr>
      <vt:lpstr>L'équipement</vt:lpstr>
      <vt:lpstr>Les quilles</vt:lpstr>
      <vt:lpstr>La piste </vt:lpstr>
      <vt:lpstr>La technique</vt:lpstr>
      <vt:lpstr>Choisir une boule  </vt:lpstr>
      <vt:lpstr>Se placer  </vt:lpstr>
      <vt:lpstr>Présentation PowerPoint</vt:lpstr>
      <vt:lpstr>Présentation PowerPoint</vt:lpstr>
      <vt:lpstr>Présentation PowerPoint</vt:lpstr>
      <vt:lpstr>Présentation PowerPoint</vt:lpstr>
      <vt:lpstr> </vt:lpstr>
      <vt:lpstr>Comment faire un strike  </vt:lpstr>
      <vt:lpstr>Comment faire des spares (1) </vt:lpstr>
      <vt:lpstr>Comment faire des spares (2) </vt:lpstr>
      <vt:lpstr>Pour se résumer...</vt:lpstr>
      <vt:lpstr>Présentation PowerPoint</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bowling</dc:title>
  <dc:creator/>
  <cp:lastModifiedBy/>
  <cp:revision>109</cp:revision>
  <dcterms:created xsi:type="dcterms:W3CDTF">2014-11-28T10:38:38Z</dcterms:created>
  <dcterms:modified xsi:type="dcterms:W3CDTF">2019-06-19T17:22:20Z</dcterms:modified>
</cp:coreProperties>
</file>