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4"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BqeWyyTFPvkUlsyt5R1Jcg==" hashData="vX5/WTko8iM2+VBXP9ez64llD/A="/>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92" d="100"/>
          <a:sy n="92" d="100"/>
        </p:scale>
        <p:origin x="-122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Modifiez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16" name="Espace réservé de la date 15"/>
          <p:cNvSpPr>
            <a:spLocks noGrp="1"/>
          </p:cNvSpPr>
          <p:nvPr>
            <p:ph type="dt" sz="half" idx="10"/>
          </p:nvPr>
        </p:nvSpPr>
        <p:spPr/>
        <p:txBody>
          <a:bodyPr/>
          <a:lstStyle/>
          <a:p>
            <a:fld id="{792DE4EA-DA71-4869-BE1E-7AA4C54C8293}" type="datetimeFigureOut">
              <a:rPr lang="fr-FR" smtClean="0"/>
              <a:t>19/06/2019</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92DE4EA-DA71-4869-BE1E-7AA4C54C8293}" type="datetimeFigureOut">
              <a:rPr lang="fr-FR" smtClean="0"/>
              <a:t>19/06/2019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92DE4EA-DA71-4869-BE1E-7AA4C54C8293}" type="datetimeFigureOut">
              <a:rPr lang="fr-FR" smtClean="0"/>
              <a:t>19/06/2019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Modifiez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792DE4EA-DA71-4869-BE1E-7AA4C54C8293}" type="datetimeFigureOut">
              <a:rPr lang="fr-FR" smtClean="0"/>
              <a:t>19/06/2019</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9" name="Espace réservé de la date 18"/>
          <p:cNvSpPr>
            <a:spLocks noGrp="1"/>
          </p:cNvSpPr>
          <p:nvPr>
            <p:ph type="dt" sz="half" idx="10"/>
          </p:nvPr>
        </p:nvSpPr>
        <p:spPr/>
        <p:txBody>
          <a:bodyPr/>
          <a:lstStyle/>
          <a:p>
            <a:fld id="{792DE4EA-DA71-4869-BE1E-7AA4C54C8293}" type="datetimeFigureOut">
              <a:rPr lang="fr-FR" smtClean="0"/>
              <a:t>19/06/2019</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444380D3-EADC-4B12-A6FC-C5A46B05AB79}" type="slidenum">
              <a:rPr lang="fr-FR" smtClean="0"/>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792DE4EA-DA71-4869-BE1E-7AA4C54C8293}" type="datetimeFigureOut">
              <a:rPr lang="fr-FR" smtClean="0"/>
              <a:t>19/06/2019</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792DE4EA-DA71-4869-BE1E-7AA4C54C8293}" type="datetimeFigureOut">
              <a:rPr lang="fr-FR" smtClean="0"/>
              <a:t>19/06/2019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444380D3-EADC-4B12-A6FC-C5A46B05AB79}" type="slidenum">
              <a:rPr lang="fr-FR" smtClean="0"/>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792DE4EA-DA71-4869-BE1E-7AA4C54C8293}" type="datetimeFigureOut">
              <a:rPr lang="fr-FR" smtClean="0"/>
              <a:t>19/06/2019</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792DE4EA-DA71-4869-BE1E-7AA4C54C8293}" type="datetimeFigureOut">
              <a:rPr lang="fr-FR" smtClean="0"/>
              <a:t>19/06/2019</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792DE4EA-DA71-4869-BE1E-7AA4C54C8293}" type="datetimeFigureOut">
              <a:rPr lang="fr-FR" smtClean="0"/>
              <a:t>19/06/2019</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44380D3-EADC-4B12-A6FC-C5A46B05AB79}"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792DE4EA-DA71-4869-BE1E-7AA4C54C8293}" type="datetimeFigureOut">
              <a:rPr lang="fr-FR" smtClean="0"/>
              <a:t>19/06/2019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444380D3-EADC-4B12-A6FC-C5A46B05AB79}" type="slidenum">
              <a:rPr lang="fr-FR" smtClean="0"/>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Modifiez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2DE4EA-DA71-4869-BE1E-7AA4C54C8293}" type="datetimeFigureOut">
              <a:rPr lang="fr-FR" smtClean="0"/>
              <a:t>19/06/2019</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44380D3-EADC-4B12-A6FC-C5A46B05AB79}" type="slidenum">
              <a:rPr lang="fr-FR" smtClean="0"/>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Modifiez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decathlondom.franceolympique.com/decathlondom/fichiers/pages/fiches_techniques/bowling/bowling.htm" TargetMode="Externa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4.gif"/><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2900" y="764704"/>
            <a:ext cx="8458200" cy="1222375"/>
          </a:xfrm>
        </p:spPr>
        <p:txBody>
          <a:bodyPr/>
          <a:lstStyle/>
          <a:p>
            <a:r>
              <a:rPr lang="fr-FR" b="1" dirty="0"/>
              <a:t>Le </a:t>
            </a:r>
            <a:r>
              <a:rPr lang="fr-FR" b="1" dirty="0" smtClean="0"/>
              <a:t>bowling</a:t>
            </a:r>
            <a:r>
              <a:rPr lang="fr-FR" dirty="0" smtClean="0"/>
              <a:t/>
            </a:r>
            <a:br>
              <a:rPr lang="fr-FR" dirty="0" smtClean="0"/>
            </a:br>
            <a:endParaRPr lang="fr-FR" dirty="0"/>
          </a:p>
        </p:txBody>
      </p:sp>
      <p:sp>
        <p:nvSpPr>
          <p:cNvPr id="3" name="Sous-titre 2"/>
          <p:cNvSpPr>
            <a:spLocks noGrp="1"/>
          </p:cNvSpPr>
          <p:nvPr>
            <p:ph type="subTitle" idx="1"/>
          </p:nvPr>
        </p:nvSpPr>
        <p:spPr>
          <a:xfrm>
            <a:off x="683568" y="4725144"/>
            <a:ext cx="8136904" cy="1919064"/>
          </a:xfrm>
        </p:spPr>
        <p:txBody>
          <a:bodyPr>
            <a:normAutofit/>
          </a:bodyPr>
          <a:lstStyle/>
          <a:p>
            <a:r>
              <a:rPr lang="fr-FR" dirty="0" smtClean="0"/>
              <a:t>Le bowling, un sport renversant… </a:t>
            </a:r>
            <a:r>
              <a:rPr lang="fr-FR" sz="1200" dirty="0" smtClean="0"/>
              <a:t>(clic gauche pour défiler            ou la touche « entrée »)</a:t>
            </a:r>
          </a:p>
          <a:p>
            <a:endParaRPr lang="fr-FR" sz="1200" dirty="0"/>
          </a:p>
          <a:p>
            <a:endParaRPr lang="fr-FR" sz="1200" dirty="0" smtClean="0"/>
          </a:p>
          <a:p>
            <a:endParaRPr lang="fr-FR" sz="1200" dirty="0"/>
          </a:p>
          <a:p>
            <a:endParaRPr lang="fr-FR" sz="1200" dirty="0" smtClean="0"/>
          </a:p>
          <a:p>
            <a:r>
              <a:rPr lang="fr-FR" sz="1200" dirty="0" smtClean="0">
                <a:hlinkClick r:id="rId2" tooltip="http://decathlondom.franceolympique.com/decathlondom/fichiers/pages/fiches_techniques/bowling/bowling.htm"/>
              </a:rPr>
              <a:t>http://decathlondom.franceolympique.com/decathlondom/fichiers/pages/fiches_techniques/bowling/bowling.htm</a:t>
            </a:r>
            <a:endParaRPr lang="fr-FR" sz="1200" dirty="0" smtClean="0"/>
          </a:p>
          <a:p>
            <a:endParaRPr lang="fr-FR" sz="1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367" y="2554172"/>
            <a:ext cx="18669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2240" y="4941168"/>
            <a:ext cx="432048" cy="383475"/>
          </a:xfrm>
          <a:prstGeom prst="rect">
            <a:avLst/>
          </a:prstGeom>
        </p:spPr>
      </p:pic>
    </p:spTree>
    <p:extLst>
      <p:ext uri="{BB962C8B-B14F-4D97-AF65-F5344CB8AC3E}">
        <p14:creationId xmlns:p14="http://schemas.microsoft.com/office/powerpoint/2010/main" val="4095913340"/>
      </p:ext>
    </p:extLst>
  </p:cSld>
  <p:clrMapOvr>
    <a:masterClrMapping/>
  </p:clrMapOvr>
  <mc:AlternateContent xmlns:mc="http://schemas.openxmlformats.org/markup-compatibility/2006" xmlns:p14="http://schemas.microsoft.com/office/powerpoint/2010/main">
    <mc:Choice Requires="p14">
      <p:transition spd="slow" p14:dur="200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1000"/>
                                        <p:tgtEl>
                                          <p:spTgt spid="1027"/>
                                        </p:tgtEl>
                                      </p:cBhvr>
                                    </p:animEffect>
                                    <p:anim calcmode="lin" valueType="num">
                                      <p:cBhvr>
                                        <p:cTn id="24" dur="1000" fill="hold"/>
                                        <p:tgtEl>
                                          <p:spTgt spid="1027"/>
                                        </p:tgtEl>
                                        <p:attrNameLst>
                                          <p:attrName>ppt_x</p:attrName>
                                        </p:attrNameLst>
                                      </p:cBhvr>
                                      <p:tavLst>
                                        <p:tav tm="0">
                                          <p:val>
                                            <p:strVal val="#ppt_x"/>
                                          </p:val>
                                        </p:tav>
                                        <p:tav tm="100000">
                                          <p:val>
                                            <p:strVal val="#ppt_x"/>
                                          </p:val>
                                        </p:tav>
                                      </p:tavLst>
                                    </p:anim>
                                    <p:anim calcmode="lin" valueType="num">
                                      <p:cBhvr>
                                        <p:cTn id="25" dur="1000" fill="hold"/>
                                        <p:tgtEl>
                                          <p:spTgt spid="102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503238" y="549275"/>
            <a:ext cx="8640762" cy="5472113"/>
          </a:xfrm>
        </p:spPr>
        <p:txBody>
          <a:bodyPr>
            <a:normAutofit/>
          </a:bodyPr>
          <a:lstStyle/>
          <a:p>
            <a:pPr marL="0" indent="0">
              <a:buNone/>
            </a:pPr>
            <a:r>
              <a:rPr lang="fr-FR" sz="1800" b="1" dirty="0"/>
              <a:t>Positionnement en largeur, par rapport à l'axe de la piste </a:t>
            </a:r>
            <a:endParaRPr lang="fr-FR" sz="1800" b="1" dirty="0" smtClean="0"/>
          </a:p>
          <a:p>
            <a:pPr marL="0" indent="0">
              <a:buNone/>
            </a:pPr>
            <a:r>
              <a:rPr lang="fr-FR" sz="1800" b="1" dirty="0"/>
              <a:t/>
            </a:r>
            <a:br>
              <a:rPr lang="fr-FR" sz="1800" b="1" dirty="0"/>
            </a:br>
            <a:r>
              <a:rPr lang="fr-FR" sz="1800" dirty="0"/>
              <a:t>Regardez attentivement </a:t>
            </a:r>
            <a:r>
              <a:rPr lang="fr-FR" sz="1800" b="1" dirty="0"/>
              <a:t>le sol en bois et repérez les lattes colorées.</a:t>
            </a:r>
            <a:r>
              <a:rPr lang="fr-FR" sz="1800" dirty="0"/>
              <a:t> </a:t>
            </a:r>
            <a:r>
              <a:rPr lang="fr-FR" sz="1800" b="1" dirty="0"/>
              <a:t/>
            </a:r>
            <a:br>
              <a:rPr lang="fr-FR" sz="1800" b="1" dirty="0"/>
            </a:br>
            <a:r>
              <a:rPr lang="fr-FR" sz="1800" b="1" i="1" dirty="0"/>
              <a:t>Remarquez les 7 marques rondes de la ligne de départ</a:t>
            </a:r>
            <a:r>
              <a:rPr lang="fr-FR" sz="1800" dirty="0"/>
              <a:t>. </a:t>
            </a:r>
            <a:br>
              <a:rPr lang="fr-FR" sz="1800" dirty="0"/>
            </a:br>
            <a:r>
              <a:rPr lang="fr-FR" sz="1800" dirty="0"/>
              <a:t>A priori, placez les pieds joints de part et d'autre de la 2e marque (en partant de la droite), en avant ou en arrière selon le repérage en profondeur fait précédemment (repérez la latte de positionnement de départ).</a:t>
            </a:r>
            <a:br>
              <a:rPr lang="fr-FR" sz="1800" dirty="0"/>
            </a:br>
            <a:r>
              <a:rPr lang="fr-FR" sz="1800" dirty="0"/>
              <a:t/>
            </a:r>
            <a:br>
              <a:rPr lang="fr-FR" sz="1800" dirty="0"/>
            </a:br>
            <a:r>
              <a:rPr lang="fr-FR" sz="1800" dirty="0"/>
              <a:t>Avancez en ligne droite vers la ligne de faute en faisant les 4 pas décrits plus loin et visez la 2e flèche cible (toujours en partant de la droite) pour arriver dans "la poche" (légèrement à droite de la quille 1, pour un droitier). Voir plus loin la chute successive des quilles). </a:t>
            </a:r>
          </a:p>
          <a:p>
            <a:pPr marL="0" indent="0">
              <a:buNone/>
            </a:pPr>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149080"/>
            <a:ext cx="5849937"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183800498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2000"/>
                            </p:stCondLst>
                            <p:childTnLst>
                              <p:par>
                                <p:cTn id="15" presetID="15" presetClass="entr" presetSubtype="0"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1000" fill="hold"/>
                                        <p:tgtEl>
                                          <p:spTgt spid="4098"/>
                                        </p:tgtEl>
                                        <p:attrNameLst>
                                          <p:attrName>ppt_w</p:attrName>
                                        </p:attrNameLst>
                                      </p:cBhvr>
                                      <p:tavLst>
                                        <p:tav tm="0">
                                          <p:val>
                                            <p:fltVal val="0"/>
                                          </p:val>
                                        </p:tav>
                                        <p:tav tm="100000">
                                          <p:val>
                                            <p:strVal val="#ppt_w"/>
                                          </p:val>
                                        </p:tav>
                                      </p:tavLst>
                                    </p:anim>
                                    <p:anim calcmode="lin" valueType="num">
                                      <p:cBhvr>
                                        <p:cTn id="18" dur="1000" fill="hold"/>
                                        <p:tgtEl>
                                          <p:spTgt spid="4098"/>
                                        </p:tgtEl>
                                        <p:attrNameLst>
                                          <p:attrName>ppt_h</p:attrName>
                                        </p:attrNameLst>
                                      </p:cBhvr>
                                      <p:tavLst>
                                        <p:tav tm="0">
                                          <p:val>
                                            <p:fltVal val="0"/>
                                          </p:val>
                                        </p:tav>
                                        <p:tav tm="100000">
                                          <p:val>
                                            <p:strVal val="#ppt_h"/>
                                          </p:val>
                                        </p:tav>
                                      </p:tavLst>
                                    </p:anim>
                                    <p:anim calcmode="lin" valueType="num">
                                      <p:cBhvr>
                                        <p:cTn id="19" dur="1000" fill="hold"/>
                                        <p:tgtEl>
                                          <p:spTgt spid="4098"/>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098"/>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3000"/>
                            </p:stCondLst>
                            <p:childTnLst>
                              <p:par>
                                <p:cTn id="22" presetID="31" presetClass="entr" presetSubtype="0" fill="hold" nodeType="afterEffect">
                                  <p:stCondLst>
                                    <p:cond delay="400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4294967295"/>
          </p:nvPr>
        </p:nvSpPr>
        <p:spPr>
          <a:xfrm>
            <a:off x="304800" y="1600200"/>
            <a:ext cx="4191000" cy="4724400"/>
          </a:xfrm>
          <a:prstGeom prst="rect">
            <a:avLst/>
          </a:prstGeom>
        </p:spPr>
        <p:txBody>
          <a:bodyPr>
            <a:normAutofit fontScale="92500" lnSpcReduction="10000"/>
          </a:bodyPr>
          <a:lstStyle/>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r>
              <a:rPr lang="fr-FR" sz="1600" b="1" dirty="0" smtClean="0"/>
              <a:t>Position </a:t>
            </a:r>
            <a:r>
              <a:rPr lang="fr-FR" sz="1600" b="1" dirty="0"/>
              <a:t>de départ</a:t>
            </a:r>
            <a:r>
              <a:rPr lang="fr-FR" sz="1600" dirty="0"/>
              <a:t/>
            </a:r>
            <a:br>
              <a:rPr lang="fr-FR" sz="1600" dirty="0"/>
            </a:br>
            <a:r>
              <a:rPr lang="fr-FR" sz="1600" dirty="0"/>
              <a:t>Juste derrière la ligne de faute, colonne vertébrale légèrement inclinée vers l'avant, genoux légèrement pliés, en souplesse.</a:t>
            </a:r>
          </a:p>
        </p:txBody>
      </p:sp>
      <p:sp>
        <p:nvSpPr>
          <p:cNvPr id="4" name="Espace réservé du contenu 3"/>
          <p:cNvSpPr>
            <a:spLocks noGrp="1"/>
          </p:cNvSpPr>
          <p:nvPr>
            <p:ph sz="half" idx="4294967295"/>
          </p:nvPr>
        </p:nvSpPr>
        <p:spPr>
          <a:xfrm>
            <a:off x="4648200" y="1600200"/>
            <a:ext cx="4343400" cy="4724400"/>
          </a:xfrm>
          <a:prstGeom prst="rect">
            <a:avLst/>
          </a:prstGeom>
        </p:spPr>
        <p:txBody>
          <a:bodyPr>
            <a:normAutofit fontScale="92500" lnSpcReduction="10000"/>
          </a:bodyPr>
          <a:lstStyle/>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endParaRPr lang="fr-FR" sz="1600" b="1" dirty="0" smtClean="0"/>
          </a:p>
          <a:p>
            <a:pPr marL="0" indent="0">
              <a:buNone/>
            </a:pPr>
            <a:endParaRPr lang="fr-FR" sz="1600" b="1" dirty="0"/>
          </a:p>
          <a:p>
            <a:pPr marL="0" indent="0">
              <a:buNone/>
            </a:pPr>
            <a:r>
              <a:rPr lang="fr-FR" sz="1600" b="1" dirty="0" smtClean="0"/>
              <a:t>Tenue </a:t>
            </a:r>
            <a:r>
              <a:rPr lang="fr-FR" sz="1600" b="1" dirty="0"/>
              <a:t>de la boule</a:t>
            </a:r>
            <a:br>
              <a:rPr lang="fr-FR" sz="1600" b="1" dirty="0"/>
            </a:br>
            <a:r>
              <a:rPr lang="fr-FR" sz="1600" dirty="0"/>
              <a:t>Coude droit (bras de soutien), contre le côté du corps, épaule porteuse légèrement plus basse. L'autre main sert de soutien.</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1876425"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2111960"/>
            <a:ext cx="1759431" cy="2464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2105168"/>
            <a:ext cx="201930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95536" y="404664"/>
            <a:ext cx="7920880" cy="1200329"/>
          </a:xfrm>
          <a:prstGeom prst="rect">
            <a:avLst/>
          </a:prstGeom>
        </p:spPr>
        <p:txBody>
          <a:bodyPr wrap="square">
            <a:spAutoFit/>
          </a:bodyPr>
          <a:lstStyle/>
          <a:p>
            <a:r>
              <a:rPr lang="fr-FR" b="1" dirty="0"/>
              <a:t>Position de départ et lancer de la boule</a:t>
            </a:r>
            <a:r>
              <a:rPr lang="fr-FR" dirty="0"/>
              <a:t> </a:t>
            </a:r>
            <a:endParaRPr lang="fr-FR" dirty="0" smtClean="0"/>
          </a:p>
          <a:p>
            <a:r>
              <a:rPr lang="fr-FR" dirty="0" smtClean="0"/>
              <a:t>(</a:t>
            </a:r>
            <a:r>
              <a:rPr lang="fr-FR" dirty="0"/>
              <a:t>les illustrations et commentaires de cette partie du dossier sont issus d'un cours donné par Florent Santon, animateur de bowling au bowling de Rambouillet et retravaillés).</a:t>
            </a:r>
          </a:p>
        </p:txBody>
      </p:sp>
      <p:pic>
        <p:nvPicPr>
          <p:cNvPr id="8" name="Ima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3994693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2" presetClass="entr" presetSubtype="4" fill="hold" nodeType="afterEffect">
                                  <p:stCondLst>
                                    <p:cond delay="2500"/>
                                  </p:stCondLst>
                                  <p:childTnLst>
                                    <p:set>
                                      <p:cBhvr>
                                        <p:cTn id="13" dur="1" fill="hold">
                                          <p:stCondLst>
                                            <p:cond delay="0"/>
                                          </p:stCondLst>
                                        </p:cTn>
                                        <p:tgtEl>
                                          <p:spTgt spid="7170"/>
                                        </p:tgtEl>
                                        <p:attrNameLst>
                                          <p:attrName>style.visibility</p:attrName>
                                        </p:attrNameLst>
                                      </p:cBhvr>
                                      <p:to>
                                        <p:strVal val="visible"/>
                                      </p:to>
                                    </p:set>
                                    <p:anim calcmode="lin" valueType="num">
                                      <p:cBhvr additive="base">
                                        <p:cTn id="14" dur="1000" fill="hold"/>
                                        <p:tgtEl>
                                          <p:spTgt spid="7170"/>
                                        </p:tgtEl>
                                        <p:attrNameLst>
                                          <p:attrName>ppt_x</p:attrName>
                                        </p:attrNameLst>
                                      </p:cBhvr>
                                      <p:tavLst>
                                        <p:tav tm="0">
                                          <p:val>
                                            <p:strVal val="#ppt_x"/>
                                          </p:val>
                                        </p:tav>
                                        <p:tav tm="100000">
                                          <p:val>
                                            <p:strVal val="#ppt_x"/>
                                          </p:val>
                                        </p:tav>
                                      </p:tavLst>
                                    </p:anim>
                                    <p:anim calcmode="lin" valueType="num">
                                      <p:cBhvr additive="base">
                                        <p:cTn id="15" dur="1000" fill="hold"/>
                                        <p:tgtEl>
                                          <p:spTgt spid="7170"/>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2500"/>
                                  </p:stCondLst>
                                  <p:childTnLst>
                                    <p:set>
                                      <p:cBhvr>
                                        <p:cTn id="17" dur="1" fill="hold">
                                          <p:stCondLst>
                                            <p:cond delay="0"/>
                                          </p:stCondLst>
                                        </p:cTn>
                                        <p:tgtEl>
                                          <p:spTgt spid="3">
                                            <p:txEl>
                                              <p:pRg st="14" end="14"/>
                                            </p:txEl>
                                          </p:spTgt>
                                        </p:tgtEl>
                                        <p:attrNameLst>
                                          <p:attrName>style.visibility</p:attrName>
                                        </p:attrNameLst>
                                      </p:cBhvr>
                                      <p:to>
                                        <p:strVal val="visible"/>
                                      </p:to>
                                    </p:set>
                                    <p:anim calcmode="lin" valueType="num">
                                      <p:cBhvr additive="base">
                                        <p:cTn id="1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par>
                          <p:cTn id="20" fill="hold">
                            <p:stCondLst>
                              <p:cond delay="4500"/>
                            </p:stCondLst>
                            <p:childTnLst>
                              <p:par>
                                <p:cTn id="21" presetID="2" presetClass="entr" presetSubtype="4" fill="hold" nodeType="afterEffect">
                                  <p:stCondLst>
                                    <p:cond delay="4000"/>
                                  </p:stCondLst>
                                  <p:childTnLst>
                                    <p:set>
                                      <p:cBhvr>
                                        <p:cTn id="22" dur="1" fill="hold">
                                          <p:stCondLst>
                                            <p:cond delay="0"/>
                                          </p:stCondLst>
                                        </p:cTn>
                                        <p:tgtEl>
                                          <p:spTgt spid="7171"/>
                                        </p:tgtEl>
                                        <p:attrNameLst>
                                          <p:attrName>style.visibility</p:attrName>
                                        </p:attrNameLst>
                                      </p:cBhvr>
                                      <p:to>
                                        <p:strVal val="visible"/>
                                      </p:to>
                                    </p:set>
                                    <p:anim calcmode="lin" valueType="num">
                                      <p:cBhvr additive="base">
                                        <p:cTn id="23" dur="1000" fill="hold"/>
                                        <p:tgtEl>
                                          <p:spTgt spid="7171"/>
                                        </p:tgtEl>
                                        <p:attrNameLst>
                                          <p:attrName>ppt_x</p:attrName>
                                        </p:attrNameLst>
                                      </p:cBhvr>
                                      <p:tavLst>
                                        <p:tav tm="0">
                                          <p:val>
                                            <p:strVal val="#ppt_x"/>
                                          </p:val>
                                        </p:tav>
                                        <p:tav tm="100000">
                                          <p:val>
                                            <p:strVal val="#ppt_x"/>
                                          </p:val>
                                        </p:tav>
                                      </p:tavLst>
                                    </p:anim>
                                    <p:anim calcmode="lin" valueType="num">
                                      <p:cBhvr additive="base">
                                        <p:cTn id="24" dur="1000" fill="hold"/>
                                        <p:tgtEl>
                                          <p:spTgt spid="717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4000"/>
                                  </p:stCondLst>
                                  <p:childTnLst>
                                    <p:set>
                                      <p:cBhvr>
                                        <p:cTn id="26" dur="1" fill="hold">
                                          <p:stCondLst>
                                            <p:cond delay="0"/>
                                          </p:stCondLst>
                                        </p:cTn>
                                        <p:tgtEl>
                                          <p:spTgt spid="7172"/>
                                        </p:tgtEl>
                                        <p:attrNameLst>
                                          <p:attrName>style.visibility</p:attrName>
                                        </p:attrNameLst>
                                      </p:cBhvr>
                                      <p:to>
                                        <p:strVal val="visible"/>
                                      </p:to>
                                    </p:set>
                                    <p:anim calcmode="lin" valueType="num">
                                      <p:cBhvr additive="base">
                                        <p:cTn id="27" dur="1000" fill="hold"/>
                                        <p:tgtEl>
                                          <p:spTgt spid="7172"/>
                                        </p:tgtEl>
                                        <p:attrNameLst>
                                          <p:attrName>ppt_x</p:attrName>
                                        </p:attrNameLst>
                                      </p:cBhvr>
                                      <p:tavLst>
                                        <p:tav tm="0">
                                          <p:val>
                                            <p:strVal val="#ppt_x"/>
                                          </p:val>
                                        </p:tav>
                                        <p:tav tm="100000">
                                          <p:val>
                                            <p:strVal val="#ppt_x"/>
                                          </p:val>
                                        </p:tav>
                                      </p:tavLst>
                                    </p:anim>
                                    <p:anim calcmode="lin" valueType="num">
                                      <p:cBhvr additive="base">
                                        <p:cTn id="28" dur="1000" fill="hold"/>
                                        <p:tgtEl>
                                          <p:spTgt spid="717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4000"/>
                                  </p:stCondLst>
                                  <p:childTnLst>
                                    <p:set>
                                      <p:cBhvr>
                                        <p:cTn id="30" dur="1" fill="hold">
                                          <p:stCondLst>
                                            <p:cond delay="0"/>
                                          </p:stCondLst>
                                        </p:cTn>
                                        <p:tgtEl>
                                          <p:spTgt spid="4">
                                            <p:txEl>
                                              <p:pRg st="14" end="14"/>
                                            </p:txEl>
                                          </p:spTgt>
                                        </p:tgtEl>
                                        <p:attrNameLst>
                                          <p:attrName>style.visibility</p:attrName>
                                        </p:attrNameLst>
                                      </p:cBhvr>
                                      <p:to>
                                        <p:strVal val="visible"/>
                                      </p:to>
                                    </p:set>
                                    <p:anim calcmode="lin" valueType="num">
                                      <p:cBhvr additive="base">
                                        <p:cTn id="31"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9500"/>
                            </p:stCondLst>
                            <p:childTnLst>
                              <p:par>
                                <p:cTn id="34" presetID="31" presetClass="entr" presetSubtype="0" fill="hold" nodeType="afterEffect">
                                  <p:stCondLst>
                                    <p:cond delay="200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fltVal val="0"/>
                                          </p:val>
                                        </p:tav>
                                        <p:tav tm="100000">
                                          <p:val>
                                            <p:strVal val="#ppt_w"/>
                                          </p:val>
                                        </p:tav>
                                      </p:tavLst>
                                    </p:anim>
                                    <p:anim calcmode="lin" valueType="num">
                                      <p:cBhvr>
                                        <p:cTn id="37" dur="1000" fill="hold"/>
                                        <p:tgtEl>
                                          <p:spTgt spid="8"/>
                                        </p:tgtEl>
                                        <p:attrNameLst>
                                          <p:attrName>ppt_h</p:attrName>
                                        </p:attrNameLst>
                                      </p:cBhvr>
                                      <p:tavLst>
                                        <p:tav tm="0">
                                          <p:val>
                                            <p:fltVal val="0"/>
                                          </p:val>
                                        </p:tav>
                                        <p:tav tm="100000">
                                          <p:val>
                                            <p:strVal val="#ppt_h"/>
                                          </p:val>
                                        </p:tav>
                                      </p:tavLst>
                                    </p:anim>
                                    <p:anim calcmode="lin" valueType="num">
                                      <p:cBhvr>
                                        <p:cTn id="38" dur="1000" fill="hold"/>
                                        <p:tgtEl>
                                          <p:spTgt spid="8"/>
                                        </p:tgtEl>
                                        <p:attrNameLst>
                                          <p:attrName>style.rotation</p:attrName>
                                        </p:attrNameLst>
                                      </p:cBhvr>
                                      <p:tavLst>
                                        <p:tav tm="0">
                                          <p:val>
                                            <p:fltVal val="90"/>
                                          </p:val>
                                        </p:tav>
                                        <p:tav tm="100000">
                                          <p:val>
                                            <p:fltVal val="0"/>
                                          </p:val>
                                        </p:tav>
                                      </p:tavLst>
                                    </p:anim>
                                    <p:animEffect transition="in" filter="fade">
                                      <p:cBhvr>
                                        <p:cTn id="3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001"/>
            <a:ext cx="3612443" cy="34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442" y="58073"/>
            <a:ext cx="2078689" cy="334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432999"/>
            <a:ext cx="1883219" cy="3380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9907" y="3511785"/>
            <a:ext cx="1872208" cy="322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39786" y="3511785"/>
            <a:ext cx="1915254" cy="3338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750079597"/>
      </p:ext>
    </p:extLst>
  </p:cSld>
  <p:clrMapOvr>
    <a:masterClrMapping/>
  </p:clrMapOvr>
  <mc:AlternateContent xmlns:mc="http://schemas.openxmlformats.org/markup-compatibility/2006" xmlns:p14="http://schemas.microsoft.com/office/powerpoint/2010/main">
    <mc:Choice Requires="p14">
      <p:transition spd="slow" p14:dur="125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200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1905000" cy="192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6969" y="1412776"/>
            <a:ext cx="19050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2544" y="4437112"/>
            <a:ext cx="41338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2038089"/>
            <a:ext cx="2085975" cy="197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81756358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1000" fill="hold"/>
                                        <p:tgtEl>
                                          <p:spTgt spid="9218"/>
                                        </p:tgtEl>
                                        <p:attrNameLst>
                                          <p:attrName>ppt_x</p:attrName>
                                        </p:attrNameLst>
                                      </p:cBhvr>
                                      <p:tavLst>
                                        <p:tav tm="0">
                                          <p:val>
                                            <p:strVal val="0-#ppt_w/2"/>
                                          </p:val>
                                        </p:tav>
                                        <p:tav tm="100000">
                                          <p:val>
                                            <p:strVal val="#ppt_x"/>
                                          </p:val>
                                        </p:tav>
                                      </p:tavLst>
                                    </p:anim>
                                    <p:anim calcmode="lin" valueType="num">
                                      <p:cBhvr additive="base">
                                        <p:cTn id="8" dur="1000" fill="hold"/>
                                        <p:tgtEl>
                                          <p:spTgt spid="921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219"/>
                                        </p:tgtEl>
                                        <p:attrNameLst>
                                          <p:attrName>style.visibility</p:attrName>
                                        </p:attrNameLst>
                                      </p:cBhvr>
                                      <p:to>
                                        <p:strVal val="visible"/>
                                      </p:to>
                                    </p:set>
                                    <p:anim calcmode="lin" valueType="num">
                                      <p:cBhvr additive="base">
                                        <p:cTn id="11" dur="1000" fill="hold"/>
                                        <p:tgtEl>
                                          <p:spTgt spid="9219"/>
                                        </p:tgtEl>
                                        <p:attrNameLst>
                                          <p:attrName>ppt_x</p:attrName>
                                        </p:attrNameLst>
                                      </p:cBhvr>
                                      <p:tavLst>
                                        <p:tav tm="0">
                                          <p:val>
                                            <p:strVal val="0-#ppt_w/2"/>
                                          </p:val>
                                        </p:tav>
                                        <p:tav tm="100000">
                                          <p:val>
                                            <p:strVal val="#ppt_x"/>
                                          </p:val>
                                        </p:tav>
                                      </p:tavLst>
                                    </p:anim>
                                    <p:anim calcmode="lin" valueType="num">
                                      <p:cBhvr additive="base">
                                        <p:cTn id="12" dur="1000" fill="hold"/>
                                        <p:tgtEl>
                                          <p:spTgt spid="921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222"/>
                                        </p:tgtEl>
                                        <p:attrNameLst>
                                          <p:attrName>style.visibility</p:attrName>
                                        </p:attrNameLst>
                                      </p:cBhvr>
                                      <p:to>
                                        <p:strVal val="visible"/>
                                      </p:to>
                                    </p:set>
                                    <p:anim calcmode="lin" valueType="num">
                                      <p:cBhvr additive="base">
                                        <p:cTn id="15" dur="1000" fill="hold"/>
                                        <p:tgtEl>
                                          <p:spTgt spid="9222"/>
                                        </p:tgtEl>
                                        <p:attrNameLst>
                                          <p:attrName>ppt_x</p:attrName>
                                        </p:attrNameLst>
                                      </p:cBhvr>
                                      <p:tavLst>
                                        <p:tav tm="0">
                                          <p:val>
                                            <p:strVal val="0-#ppt_w/2"/>
                                          </p:val>
                                        </p:tav>
                                        <p:tav tm="100000">
                                          <p:val>
                                            <p:strVal val="#ppt_x"/>
                                          </p:val>
                                        </p:tav>
                                      </p:tavLst>
                                    </p:anim>
                                    <p:anim calcmode="lin" valueType="num">
                                      <p:cBhvr additive="base">
                                        <p:cTn id="16" dur="1000" fill="hold"/>
                                        <p:tgtEl>
                                          <p:spTgt spid="9222"/>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5" presetClass="entr" presetSubtype="0" fill="hold" nodeType="afterEffect">
                                  <p:stCondLst>
                                    <p:cond delay="2500"/>
                                  </p:stCondLst>
                                  <p:childTnLst>
                                    <p:set>
                                      <p:cBhvr>
                                        <p:cTn id="19" dur="1" fill="hold">
                                          <p:stCondLst>
                                            <p:cond delay="0"/>
                                          </p:stCondLst>
                                        </p:cTn>
                                        <p:tgtEl>
                                          <p:spTgt spid="9221"/>
                                        </p:tgtEl>
                                        <p:attrNameLst>
                                          <p:attrName>style.visibility</p:attrName>
                                        </p:attrNameLst>
                                      </p:cBhvr>
                                      <p:to>
                                        <p:strVal val="visible"/>
                                      </p:to>
                                    </p:set>
                                    <p:animEffect transition="in" filter="fade">
                                      <p:cBhvr>
                                        <p:cTn id="20" dur="2000"/>
                                        <p:tgtEl>
                                          <p:spTgt spid="9221"/>
                                        </p:tgtEl>
                                      </p:cBhvr>
                                    </p:animEffect>
                                    <p:anim calcmode="lin" valueType="num">
                                      <p:cBhvr>
                                        <p:cTn id="21" dur="2000" fill="hold"/>
                                        <p:tgtEl>
                                          <p:spTgt spid="9221"/>
                                        </p:tgtEl>
                                        <p:attrNameLst>
                                          <p:attrName>ppt_w</p:attrName>
                                        </p:attrNameLst>
                                      </p:cBhvr>
                                      <p:tavLst>
                                        <p:tav tm="0" fmla="#ppt_w*sin(2.5*pi*$)">
                                          <p:val>
                                            <p:fltVal val="0"/>
                                          </p:val>
                                        </p:tav>
                                        <p:tav tm="100000">
                                          <p:val>
                                            <p:fltVal val="1"/>
                                          </p:val>
                                        </p:tav>
                                      </p:tavLst>
                                    </p:anim>
                                    <p:anim calcmode="lin" valueType="num">
                                      <p:cBhvr>
                                        <p:cTn id="22" dur="2000" fill="hold"/>
                                        <p:tgtEl>
                                          <p:spTgt spid="9221"/>
                                        </p:tgtEl>
                                        <p:attrNameLst>
                                          <p:attrName>ppt_h</p:attrName>
                                        </p:attrNameLst>
                                      </p:cBhvr>
                                      <p:tavLst>
                                        <p:tav tm="0">
                                          <p:val>
                                            <p:strVal val="#ppt_h"/>
                                          </p:val>
                                        </p:tav>
                                        <p:tav tm="100000">
                                          <p:val>
                                            <p:strVal val="#ppt_h"/>
                                          </p:val>
                                        </p:tav>
                                      </p:tavLst>
                                    </p:anim>
                                  </p:childTnLst>
                                </p:cTn>
                              </p:par>
                            </p:childTnLst>
                          </p:cTn>
                        </p:par>
                        <p:par>
                          <p:cTn id="23" fill="hold">
                            <p:stCondLst>
                              <p:cond delay="5500"/>
                            </p:stCondLst>
                            <p:childTnLst>
                              <p:par>
                                <p:cTn id="24" presetID="31" presetClass="entr" presetSubtype="0" fill="hold" nodeType="afterEffect">
                                  <p:stCondLst>
                                    <p:cond delay="200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fltVal val="0"/>
                                          </p:val>
                                        </p:tav>
                                        <p:tav tm="100000">
                                          <p:val>
                                            <p:strVal val="#ppt_w"/>
                                          </p:val>
                                        </p:tav>
                                      </p:tavLst>
                                    </p:anim>
                                    <p:anim calcmode="lin" valueType="num">
                                      <p:cBhvr>
                                        <p:cTn id="27" dur="1000" fill="hold"/>
                                        <p:tgtEl>
                                          <p:spTgt spid="6"/>
                                        </p:tgtEl>
                                        <p:attrNameLst>
                                          <p:attrName>ppt_h</p:attrName>
                                        </p:attrNameLst>
                                      </p:cBhvr>
                                      <p:tavLst>
                                        <p:tav tm="0">
                                          <p:val>
                                            <p:fltVal val="0"/>
                                          </p:val>
                                        </p:tav>
                                        <p:tav tm="100000">
                                          <p:val>
                                            <p:strVal val="#ppt_h"/>
                                          </p:val>
                                        </p:tav>
                                      </p:tavLst>
                                    </p:anim>
                                    <p:anim calcmode="lin" valueType="num">
                                      <p:cBhvr>
                                        <p:cTn id="28" dur="1000" fill="hold"/>
                                        <p:tgtEl>
                                          <p:spTgt spid="6"/>
                                        </p:tgtEl>
                                        <p:attrNameLst>
                                          <p:attrName>style.rotation</p:attrName>
                                        </p:attrNameLst>
                                      </p:cBhvr>
                                      <p:tavLst>
                                        <p:tav tm="0">
                                          <p:val>
                                            <p:fltVal val="90"/>
                                          </p:val>
                                        </p:tav>
                                        <p:tav tm="100000">
                                          <p:val>
                                            <p:fltVal val="0"/>
                                          </p:val>
                                        </p:tav>
                                      </p:tavLst>
                                    </p:anim>
                                    <p:animEffect transition="in" filter="fade">
                                      <p:cBhvr>
                                        <p:cTn id="2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57200" y="457200"/>
            <a:ext cx="8686800" cy="841375"/>
          </a:xfrm>
        </p:spPr>
        <p:txBody>
          <a:bodyPr>
            <a:noAutofit/>
          </a:bodyPr>
          <a:lstStyle/>
          <a:p>
            <a:r>
              <a:rPr lang="fr-FR" sz="1800" dirty="0"/>
              <a:t/>
            </a:r>
            <a:br>
              <a:rPr lang="fr-FR" sz="1800" dirty="0"/>
            </a:br>
            <a:endParaRPr lang="fr-FR" sz="18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9298" y="1772816"/>
            <a:ext cx="5849937"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3861048"/>
            <a:ext cx="28575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67544" y="332656"/>
            <a:ext cx="7344816" cy="923330"/>
          </a:xfrm>
          <a:prstGeom prst="rect">
            <a:avLst/>
          </a:prstGeom>
        </p:spPr>
        <p:txBody>
          <a:bodyPr wrap="square">
            <a:spAutoFit/>
          </a:bodyPr>
          <a:lstStyle/>
          <a:p>
            <a:r>
              <a:rPr lang="fr-FR" b="1" dirty="0"/>
              <a:t>Viser...</a:t>
            </a:r>
            <a:br>
              <a:rPr lang="fr-FR" b="1" dirty="0"/>
            </a:br>
            <a:r>
              <a:rPr lang="fr-FR" dirty="0"/>
              <a:t>Pour un droitier, viser la 2 flèche cible en partant de la droite pour que la boule touche la quille n° 1, en l'attaquant sur la droite (poche droitier).</a:t>
            </a:r>
          </a:p>
        </p:txBody>
      </p:sp>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8569876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Scale>
                                      <p:cBhvr>
                                        <p:cTn id="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gtEl>
                                        <p:attrNameLst>
                                          <p:attrName>ppt_x</p:attrName>
                                          <p:attrName>ppt_y</p:attrName>
                                        </p:attrNameLst>
                                      </p:cBhvr>
                                    </p:animMotion>
                                    <p:animEffect transition="in" filter="fade">
                                      <p:cBhvr>
                                        <p:cTn id="9" dur="1000"/>
                                        <p:tgtEl>
                                          <p:spTgt spid="3"/>
                                        </p:tgtEl>
                                      </p:cBhvr>
                                    </p:animEffect>
                                  </p:childTnLst>
                                </p:cTn>
                              </p:par>
                            </p:childTnLst>
                          </p:cTn>
                        </p:par>
                        <p:par>
                          <p:cTn id="10" fill="hold">
                            <p:stCondLst>
                              <p:cond delay="1000"/>
                            </p:stCondLst>
                            <p:childTnLst>
                              <p:par>
                                <p:cTn id="11" presetID="4" presetClass="entr" presetSubtype="32" fill="hold" nodeType="afterEffect">
                                  <p:stCondLst>
                                    <p:cond delay="0"/>
                                  </p:stCondLst>
                                  <p:childTnLst>
                                    <p:set>
                                      <p:cBhvr>
                                        <p:cTn id="12" dur="1" fill="hold">
                                          <p:stCondLst>
                                            <p:cond delay="0"/>
                                          </p:stCondLst>
                                        </p:cTn>
                                        <p:tgtEl>
                                          <p:spTgt spid="10242"/>
                                        </p:tgtEl>
                                        <p:attrNameLst>
                                          <p:attrName>style.visibility</p:attrName>
                                        </p:attrNameLst>
                                      </p:cBhvr>
                                      <p:to>
                                        <p:strVal val="visible"/>
                                      </p:to>
                                    </p:set>
                                    <p:animEffect transition="in" filter="box(out)">
                                      <p:cBhvr>
                                        <p:cTn id="13" dur="2000"/>
                                        <p:tgtEl>
                                          <p:spTgt spid="10242"/>
                                        </p:tgtEl>
                                      </p:cBhvr>
                                    </p:animEffect>
                                  </p:childTnLst>
                                </p:cTn>
                              </p:par>
                              <p:par>
                                <p:cTn id="14" presetID="6" presetClass="entr" presetSubtype="32" fill="hold" nodeType="withEffect">
                                  <p:stCondLst>
                                    <p:cond delay="0"/>
                                  </p:stCondLst>
                                  <p:childTnLst>
                                    <p:set>
                                      <p:cBhvr>
                                        <p:cTn id="15" dur="1" fill="hold">
                                          <p:stCondLst>
                                            <p:cond delay="0"/>
                                          </p:stCondLst>
                                        </p:cTn>
                                        <p:tgtEl>
                                          <p:spTgt spid="10243"/>
                                        </p:tgtEl>
                                        <p:attrNameLst>
                                          <p:attrName>style.visibility</p:attrName>
                                        </p:attrNameLst>
                                      </p:cBhvr>
                                      <p:to>
                                        <p:strVal val="visible"/>
                                      </p:to>
                                    </p:set>
                                    <p:animEffect transition="in" filter="circle(out)">
                                      <p:cBhvr>
                                        <p:cTn id="16" dur="2000"/>
                                        <p:tgtEl>
                                          <p:spTgt spid="10243"/>
                                        </p:tgtEl>
                                      </p:cBhvr>
                                    </p:animEffect>
                                  </p:childTnLst>
                                </p:cTn>
                              </p:par>
                            </p:childTnLst>
                          </p:cTn>
                        </p:par>
                        <p:par>
                          <p:cTn id="17" fill="hold">
                            <p:stCondLst>
                              <p:cond delay="3000"/>
                            </p:stCondLst>
                            <p:childTnLst>
                              <p:par>
                                <p:cTn id="18" presetID="31" presetClass="entr" presetSubtype="0" fill="hold" nodeType="afterEffect">
                                  <p:stCondLst>
                                    <p:cond delay="200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851694"/>
          </a:xfrm>
        </p:spPr>
        <p:txBody>
          <a:bodyPr>
            <a:normAutofit fontScale="90000"/>
          </a:bodyPr>
          <a:lstStyle/>
          <a:p>
            <a:r>
              <a:rPr lang="fr-FR" dirty="0"/>
              <a:t>Comment faire un </a:t>
            </a:r>
            <a:r>
              <a:rPr lang="fr-FR" dirty="0" err="1"/>
              <a:t>strike</a:t>
            </a:r>
            <a:r>
              <a:rPr lang="fr-FR" dirty="0"/>
              <a:t> </a:t>
            </a:r>
            <a:br>
              <a:rPr lang="fr-FR" dirty="0"/>
            </a:br>
            <a:endParaRPr lang="fr-FR" dirty="0"/>
          </a:p>
        </p:txBody>
      </p:sp>
      <p:sp>
        <p:nvSpPr>
          <p:cNvPr id="4" name="Espace réservé du texte 3"/>
          <p:cNvSpPr>
            <a:spLocks noGrp="1"/>
          </p:cNvSpPr>
          <p:nvPr>
            <p:ph type="body" idx="2"/>
          </p:nvPr>
        </p:nvSpPr>
        <p:spPr>
          <a:xfrm>
            <a:off x="457200" y="980728"/>
            <a:ext cx="3008313" cy="5145435"/>
          </a:xfrm>
        </p:spPr>
        <p:txBody>
          <a:bodyPr/>
          <a:lstStyle/>
          <a:p>
            <a:endParaRPr lang="fr-FR" dirty="0"/>
          </a:p>
        </p:txBody>
      </p:sp>
      <p:sp>
        <p:nvSpPr>
          <p:cNvPr id="3" name="Espace réservé du contenu 2"/>
          <p:cNvSpPr>
            <a:spLocks noGrp="1"/>
          </p:cNvSpPr>
          <p:nvPr>
            <p:ph sz="half" idx="1"/>
          </p:nvPr>
        </p:nvSpPr>
        <p:spPr>
          <a:xfrm>
            <a:off x="3563888" y="1052735"/>
            <a:ext cx="5112568" cy="5081017"/>
          </a:xfrm>
        </p:spPr>
        <p:txBody>
          <a:bodyPr>
            <a:normAutofit fontScale="32500" lnSpcReduction="20000"/>
          </a:bodyPr>
          <a:lstStyle/>
          <a:p>
            <a:pPr>
              <a:buFont typeface="Wingdings" pitchFamily="2" charset="2"/>
              <a:buChar char="v"/>
            </a:pPr>
            <a:endParaRPr lang="fr-FR" b="1" dirty="0"/>
          </a:p>
          <a:p>
            <a:pPr>
              <a:buFont typeface="Wingdings" pitchFamily="2" charset="2"/>
              <a:buChar char="v"/>
            </a:pPr>
            <a:r>
              <a:rPr lang="fr-FR" sz="3700" b="1" dirty="0" smtClean="0"/>
              <a:t>Pour </a:t>
            </a:r>
            <a:r>
              <a:rPr lang="fr-FR" sz="3700" b="1" dirty="0"/>
              <a:t>faire un </a:t>
            </a:r>
            <a:r>
              <a:rPr lang="fr-FR" sz="3700" b="1" dirty="0" err="1"/>
              <a:t>strike</a:t>
            </a:r>
            <a:r>
              <a:rPr lang="fr-FR" sz="3700" dirty="0"/>
              <a:t>, placez-vous dans l'alignement de la 2e marque et visez la 2e flèche en partant de la droite. </a:t>
            </a:r>
            <a:endParaRPr lang="fr-FR" sz="3700" dirty="0" smtClean="0"/>
          </a:p>
          <a:p>
            <a:pPr>
              <a:buFont typeface="Wingdings" pitchFamily="2" charset="2"/>
              <a:buChar char="v"/>
            </a:pPr>
            <a:endParaRPr lang="fr-FR" sz="3700" dirty="0"/>
          </a:p>
          <a:p>
            <a:pPr>
              <a:buFont typeface="Wingdings" pitchFamily="2" charset="2"/>
              <a:buChar char="v"/>
            </a:pPr>
            <a:r>
              <a:rPr lang="fr-FR" sz="3700" b="1" dirty="0"/>
              <a:t>La boule percute la quille n°1</a:t>
            </a:r>
            <a:r>
              <a:rPr lang="fr-FR" sz="3700" dirty="0"/>
              <a:t> légèrement sur la droite (pour un droitier) (arrivée de la boule dans la "poche droite"). La quille 1 renverse alors les quilles 2, 4 et 7 pendant que la boule renverse la quille n° 3. La quille 3 renverse à son tour les quilles 6 et 10, et la boule continue son chemin pour renverser la quille 5 (qui entraîne la 8) et la 9</a:t>
            </a:r>
            <a:r>
              <a:rPr lang="fr-FR" sz="3700" dirty="0" smtClean="0"/>
              <a:t>.</a:t>
            </a:r>
          </a:p>
          <a:p>
            <a:pPr>
              <a:buFont typeface="Wingdings" pitchFamily="2" charset="2"/>
              <a:buChar char="v"/>
            </a:pPr>
            <a:endParaRPr lang="fr-FR" sz="3700" dirty="0"/>
          </a:p>
          <a:p>
            <a:pPr>
              <a:buFont typeface="Wingdings" pitchFamily="2" charset="2"/>
              <a:buChar char="v"/>
            </a:pPr>
            <a:r>
              <a:rPr lang="fr-FR" sz="3700" dirty="0" smtClean="0"/>
              <a:t>Heureusement</a:t>
            </a:r>
            <a:r>
              <a:rPr lang="fr-FR" sz="3700" dirty="0"/>
              <a:t>, il arrive de faire des </a:t>
            </a:r>
            <a:r>
              <a:rPr lang="fr-FR" sz="3700" dirty="0" err="1"/>
              <a:t>strikes</a:t>
            </a:r>
            <a:r>
              <a:rPr lang="fr-FR" sz="3700" dirty="0"/>
              <a:t> sans être aussi précis, mais au minimum il faut toucher la quille n° 1.</a:t>
            </a:r>
            <a:br>
              <a:rPr lang="fr-FR" sz="3700" dirty="0"/>
            </a:br>
            <a:endParaRPr lang="fr-FR" sz="3700" dirty="0"/>
          </a:p>
          <a:p>
            <a:pPr>
              <a:buFont typeface="Wingdings" pitchFamily="2" charset="2"/>
              <a:buChar char="v"/>
            </a:pPr>
            <a:r>
              <a:rPr lang="fr-FR" sz="3700" dirty="0"/>
              <a:t>Pour un débutant, on conseille de jouer en " boule droite" et "flèche 2" comme sur le schéma ci-dessus.</a:t>
            </a:r>
            <a:br>
              <a:rPr lang="fr-FR" sz="3700" dirty="0"/>
            </a:br>
            <a:endParaRPr lang="fr-FR" sz="3700" dirty="0" smtClean="0"/>
          </a:p>
          <a:p>
            <a:pPr>
              <a:buFont typeface="Wingdings" pitchFamily="2" charset="2"/>
              <a:buChar char="v"/>
            </a:pPr>
            <a:r>
              <a:rPr lang="fr-FR" sz="3700" dirty="0" smtClean="0"/>
              <a:t>Pour </a:t>
            </a:r>
            <a:r>
              <a:rPr lang="fr-FR" sz="3700" dirty="0"/>
              <a:t>un début, visez la flèche 2 et faites quelques essais pour déterminer votre position de départ. Si la boule passe très souvent à droite de la quille 1, déplacez votre point de départ vers la droite, ou inversement si elle passe à gauche. </a:t>
            </a:r>
            <a:endParaRPr lang="fr-FR" sz="3700" dirty="0" smtClean="0"/>
          </a:p>
          <a:p>
            <a:pPr>
              <a:buFont typeface="Wingdings" pitchFamily="2" charset="2"/>
              <a:buChar char="v"/>
            </a:pPr>
            <a:endParaRPr lang="fr-FR" sz="3700" dirty="0"/>
          </a:p>
          <a:p>
            <a:pPr>
              <a:buFont typeface="Wingdings" pitchFamily="2" charset="2"/>
              <a:buChar char="v"/>
            </a:pPr>
            <a:r>
              <a:rPr lang="fr-FR" sz="3700" dirty="0"/>
              <a:t>Veillez à ne pas faire une rotation du poignet ce qui donnerait de l'effet à la boule</a:t>
            </a:r>
            <a:r>
              <a:rPr lang="fr-FR" sz="3700" dirty="0" smtClean="0"/>
              <a:t>.</a:t>
            </a:r>
          </a:p>
          <a:p>
            <a:pPr>
              <a:buFont typeface="Wingdings" pitchFamily="2" charset="2"/>
              <a:buChar char="v"/>
            </a:pPr>
            <a:endParaRPr lang="fr-FR" sz="3700" dirty="0"/>
          </a:p>
          <a:p>
            <a:pPr>
              <a:buFont typeface="Wingdings" pitchFamily="2" charset="2"/>
              <a:buChar char="v"/>
            </a:pPr>
            <a:r>
              <a:rPr lang="fr-FR" sz="3700" dirty="0"/>
              <a:t>Notez que la piste est divisée en 3 bandes. La première n'est pas traitée, la 2e est légèrement huilée, la troisième est huilée avec deux passages successifs qui accentuent les effets...</a:t>
            </a:r>
          </a:p>
          <a:p>
            <a:pPr>
              <a:buFont typeface="Wingdings" pitchFamily="2" charset="2"/>
              <a:buChar char="v"/>
            </a:pPr>
            <a:endParaRPr lang="fr-FR" sz="37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80728"/>
            <a:ext cx="2924175" cy="515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383677317"/>
      </p:ext>
    </p:extLst>
  </p:cSld>
  <p:clrMapOvr>
    <a:masterClrMapping/>
  </p:clrMapOvr>
  <mc:AlternateContent xmlns:mc="http://schemas.openxmlformats.org/markup-compatibility/2006" xmlns:p14="http://schemas.microsoft.com/office/powerpoint/2010/main">
    <mc:Choice Requires="p14">
      <p:transition spd="slow" p14:dur="125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5" presetClass="entr" presetSubtype="0" fill="hold" nodeType="afterEffect">
                                  <p:stCondLst>
                                    <p:cond delay="0"/>
                                  </p:stCondLst>
                                  <p:childTnLst>
                                    <p:set>
                                      <p:cBhvr>
                                        <p:cTn id="13" dur="1" fill="hold">
                                          <p:stCondLst>
                                            <p:cond delay="0"/>
                                          </p:stCondLst>
                                        </p:cTn>
                                        <p:tgtEl>
                                          <p:spTgt spid="11266"/>
                                        </p:tgtEl>
                                        <p:attrNameLst>
                                          <p:attrName>style.visibility</p:attrName>
                                        </p:attrNameLst>
                                      </p:cBhvr>
                                      <p:to>
                                        <p:strVal val="visible"/>
                                      </p:to>
                                    </p:set>
                                    <p:anim calcmode="lin" valueType="num">
                                      <p:cBhvr>
                                        <p:cTn id="14" dur="500" decel="50000" fill="hold">
                                          <p:stCondLst>
                                            <p:cond delay="0"/>
                                          </p:stCondLst>
                                        </p:cTn>
                                        <p:tgtEl>
                                          <p:spTgt spid="1126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126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1266"/>
                                        </p:tgtEl>
                                        <p:attrNameLst>
                                          <p:attrName>ppt_w</p:attrName>
                                        </p:attrNameLst>
                                      </p:cBhvr>
                                      <p:tavLst>
                                        <p:tav tm="0">
                                          <p:val>
                                            <p:strVal val="#ppt_w*.05"/>
                                          </p:val>
                                        </p:tav>
                                        <p:tav tm="100000">
                                          <p:val>
                                            <p:strVal val="#ppt_w"/>
                                          </p:val>
                                        </p:tav>
                                      </p:tavLst>
                                    </p:anim>
                                    <p:anim calcmode="lin" valueType="num">
                                      <p:cBhvr>
                                        <p:cTn id="17" dur="1000" fill="hold"/>
                                        <p:tgtEl>
                                          <p:spTgt spid="1126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126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126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126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1266"/>
                                        </p:tgtEl>
                                      </p:cBhvr>
                                    </p:animEffect>
                                  </p:childTnLst>
                                </p:cTn>
                              </p:par>
                            </p:childTnLst>
                          </p:cTn>
                        </p:par>
                        <p:par>
                          <p:cTn id="22" fill="hold">
                            <p:stCondLst>
                              <p:cond delay="1500"/>
                            </p:stCondLst>
                            <p:childTnLst>
                              <p:par>
                                <p:cTn id="23" presetID="2" presetClass="entr" presetSubtype="4"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2" fill="hold">
                            <p:stCondLst>
                              <p:cond delay="5500"/>
                            </p:stCondLst>
                            <p:childTnLst>
                              <p:par>
                                <p:cTn id="33" presetID="2"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7" fill="hold">
                            <p:stCondLst>
                              <p:cond delay="7500"/>
                            </p:stCondLst>
                            <p:childTnLst>
                              <p:par>
                                <p:cTn id="38" presetID="2" presetClass="entr" presetSubtype="4"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2" fill="hold">
                            <p:stCondLst>
                              <p:cond delay="9500"/>
                            </p:stCondLst>
                            <p:childTnLst>
                              <p:par>
                                <p:cTn id="43" presetID="2" presetClass="entr" presetSubtype="4"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7" fill="hold">
                            <p:stCondLst>
                              <p:cond delay="11500"/>
                            </p:stCondLst>
                            <p:childTnLst>
                              <p:par>
                                <p:cTn id="48" presetID="2" presetClass="entr" presetSubtype="4"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2" fill="hold">
                            <p:stCondLst>
                              <p:cond delay="13500"/>
                            </p:stCondLst>
                            <p:childTnLst>
                              <p:par>
                                <p:cTn id="53" presetID="2" presetClass="entr" presetSubtype="4" fill="hold" grpId="0" nodeType="after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7" fill="hold">
                            <p:stCondLst>
                              <p:cond delay="15500"/>
                            </p:stCondLst>
                            <p:childTnLst>
                              <p:par>
                                <p:cTn id="58" presetID="31" presetClass="entr" presetSubtype="0" fill="hold" nodeType="afterEffect">
                                  <p:stCondLst>
                                    <p:cond delay="4000"/>
                                  </p:stCondLst>
                                  <p:childTnLst>
                                    <p:set>
                                      <p:cBhvr>
                                        <p:cTn id="59" dur="1" fill="hold">
                                          <p:stCondLst>
                                            <p:cond delay="0"/>
                                          </p:stCondLst>
                                        </p:cTn>
                                        <p:tgtEl>
                                          <p:spTgt spid="6"/>
                                        </p:tgtEl>
                                        <p:attrNameLst>
                                          <p:attrName>style.visibility</p:attrName>
                                        </p:attrNameLst>
                                      </p:cBhvr>
                                      <p:to>
                                        <p:strVal val="visible"/>
                                      </p:to>
                                    </p:set>
                                    <p:anim calcmode="lin" valueType="num">
                                      <p:cBhvr>
                                        <p:cTn id="60" dur="1000" fill="hold"/>
                                        <p:tgtEl>
                                          <p:spTgt spid="6"/>
                                        </p:tgtEl>
                                        <p:attrNameLst>
                                          <p:attrName>ppt_w</p:attrName>
                                        </p:attrNameLst>
                                      </p:cBhvr>
                                      <p:tavLst>
                                        <p:tav tm="0">
                                          <p:val>
                                            <p:fltVal val="0"/>
                                          </p:val>
                                        </p:tav>
                                        <p:tav tm="100000">
                                          <p:val>
                                            <p:strVal val="#ppt_w"/>
                                          </p:val>
                                        </p:tav>
                                      </p:tavLst>
                                    </p:anim>
                                    <p:anim calcmode="lin" valueType="num">
                                      <p:cBhvr>
                                        <p:cTn id="61" dur="1000" fill="hold"/>
                                        <p:tgtEl>
                                          <p:spTgt spid="6"/>
                                        </p:tgtEl>
                                        <p:attrNameLst>
                                          <p:attrName>ppt_h</p:attrName>
                                        </p:attrNameLst>
                                      </p:cBhvr>
                                      <p:tavLst>
                                        <p:tav tm="0">
                                          <p:val>
                                            <p:fltVal val="0"/>
                                          </p:val>
                                        </p:tav>
                                        <p:tav tm="100000">
                                          <p:val>
                                            <p:strVal val="#ppt_h"/>
                                          </p:val>
                                        </p:tav>
                                      </p:tavLst>
                                    </p:anim>
                                    <p:anim calcmode="lin" valueType="num">
                                      <p:cBhvr>
                                        <p:cTn id="62" dur="1000" fill="hold"/>
                                        <p:tgtEl>
                                          <p:spTgt spid="6"/>
                                        </p:tgtEl>
                                        <p:attrNameLst>
                                          <p:attrName>style.rotation</p:attrName>
                                        </p:attrNameLst>
                                      </p:cBhvr>
                                      <p:tavLst>
                                        <p:tav tm="0">
                                          <p:val>
                                            <p:fltVal val="90"/>
                                          </p:val>
                                        </p:tav>
                                        <p:tav tm="100000">
                                          <p:val>
                                            <p:fltVal val="0"/>
                                          </p:val>
                                        </p:tav>
                                      </p:tavLst>
                                    </p:anim>
                                    <p:animEffect transition="in" filter="fade">
                                      <p:cBhvr>
                                        <p:cTn id="6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754760" cy="1162050"/>
          </a:xfrm>
        </p:spPr>
        <p:txBody>
          <a:bodyPr/>
          <a:lstStyle/>
          <a:p>
            <a:r>
              <a:rPr lang="fr-FR" dirty="0"/>
              <a:t>Comment faire des </a:t>
            </a:r>
            <a:r>
              <a:rPr lang="fr-FR" dirty="0" err="1" smtClean="0"/>
              <a:t>spares</a:t>
            </a:r>
            <a:r>
              <a:rPr lang="fr-FR" dirty="0" smtClean="0"/>
              <a:t> (1)</a:t>
            </a:r>
            <a:br>
              <a:rPr lang="fr-FR" dirty="0" smtClean="0"/>
            </a:br>
            <a:endParaRPr lang="fr-FR" dirty="0"/>
          </a:p>
        </p:txBody>
      </p:sp>
      <p:sp>
        <p:nvSpPr>
          <p:cNvPr id="3" name="Espace réservé du contenu 2"/>
          <p:cNvSpPr>
            <a:spLocks noGrp="1"/>
          </p:cNvSpPr>
          <p:nvPr>
            <p:ph sz="half" idx="1"/>
          </p:nvPr>
        </p:nvSpPr>
        <p:spPr>
          <a:xfrm>
            <a:off x="3575050" y="1412776"/>
            <a:ext cx="5111750" cy="4713387"/>
          </a:xfrm>
        </p:spPr>
        <p:txBody>
          <a:bodyPr>
            <a:normAutofit/>
          </a:bodyPr>
          <a:lstStyle/>
          <a:p>
            <a:pPr>
              <a:buFont typeface="Wingdings" pitchFamily="2" charset="2"/>
              <a:buChar char="v"/>
            </a:pPr>
            <a:endParaRPr lang="fr-FR" sz="1400" b="1" dirty="0" smtClean="0"/>
          </a:p>
          <a:p>
            <a:endParaRPr lang="fr-FR" sz="1400" b="1" dirty="0"/>
          </a:p>
          <a:p>
            <a:pPr>
              <a:buFont typeface="Wingdings" pitchFamily="2" charset="2"/>
              <a:buChar char="v"/>
            </a:pPr>
            <a:r>
              <a:rPr lang="fr-FR" sz="1400" b="1" dirty="0" smtClean="0"/>
              <a:t>Il </a:t>
            </a:r>
            <a:r>
              <a:rPr lang="fr-FR" sz="1400" b="1" dirty="0"/>
              <a:t>reste des quilles au centre et à gauche</a:t>
            </a:r>
            <a:r>
              <a:rPr lang="fr-FR" sz="1400" dirty="0"/>
              <a:t> : 1, 2,4 et 5, 7 et 8. Visez toujours la 2e flèche mais décalez vous plus ou moins vers la </a:t>
            </a:r>
            <a:r>
              <a:rPr lang="fr-FR" sz="1400" dirty="0" smtClean="0"/>
              <a:t>droite</a:t>
            </a:r>
            <a:endParaRPr lang="fr-FR" sz="14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2828925" cy="490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2978572"/>
            <a:ext cx="300037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796548931"/>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5" presetClass="entr" presetSubtype="0" fill="hold" nodeType="afterEffect">
                                  <p:stCondLst>
                                    <p:cond delay="0"/>
                                  </p:stCondLst>
                                  <p:childTnLst>
                                    <p:set>
                                      <p:cBhvr>
                                        <p:cTn id="10" dur="1" fill="hold">
                                          <p:stCondLst>
                                            <p:cond delay="0"/>
                                          </p:stCondLst>
                                        </p:cTn>
                                        <p:tgtEl>
                                          <p:spTgt spid="12290"/>
                                        </p:tgtEl>
                                        <p:attrNameLst>
                                          <p:attrName>style.visibility</p:attrName>
                                        </p:attrNameLst>
                                      </p:cBhvr>
                                      <p:to>
                                        <p:strVal val="visible"/>
                                      </p:to>
                                    </p:set>
                                    <p:anim calcmode="lin" valueType="num">
                                      <p:cBhvr>
                                        <p:cTn id="11" dur="750" decel="50000" fill="hold">
                                          <p:stCondLst>
                                            <p:cond delay="0"/>
                                          </p:stCondLst>
                                        </p:cTn>
                                        <p:tgtEl>
                                          <p:spTgt spid="12290"/>
                                        </p:tgtEl>
                                        <p:attrNameLst>
                                          <p:attrName>style.rotation</p:attrName>
                                        </p:attrNameLst>
                                      </p:cBhvr>
                                      <p:tavLst>
                                        <p:tav tm="0">
                                          <p:val>
                                            <p:fltVal val="-90"/>
                                          </p:val>
                                        </p:tav>
                                        <p:tav tm="100000">
                                          <p:val>
                                            <p:fltVal val="0"/>
                                          </p:val>
                                        </p:tav>
                                      </p:tavLst>
                                    </p:anim>
                                    <p:anim calcmode="lin" valueType="num">
                                      <p:cBhvr>
                                        <p:cTn id="12" dur="750" decel="50000" fill="hold">
                                          <p:stCondLst>
                                            <p:cond delay="0"/>
                                          </p:stCondLst>
                                        </p:cTn>
                                        <p:tgtEl>
                                          <p:spTgt spid="12290"/>
                                        </p:tgtEl>
                                        <p:attrNameLst>
                                          <p:attrName>ppt_w</p:attrName>
                                        </p:attrNameLst>
                                      </p:cBhvr>
                                      <p:tavLst>
                                        <p:tav tm="0">
                                          <p:val>
                                            <p:strVal val="#ppt_w"/>
                                          </p:val>
                                        </p:tav>
                                        <p:tav tm="100000">
                                          <p:val>
                                            <p:strVal val="#ppt_w*.05"/>
                                          </p:val>
                                        </p:tav>
                                      </p:tavLst>
                                    </p:anim>
                                    <p:anim calcmode="lin" valueType="num">
                                      <p:cBhvr>
                                        <p:cTn id="13" dur="750" accel="50000" fill="hold">
                                          <p:stCondLst>
                                            <p:cond delay="750"/>
                                          </p:stCondLst>
                                        </p:cTn>
                                        <p:tgtEl>
                                          <p:spTgt spid="12290"/>
                                        </p:tgtEl>
                                        <p:attrNameLst>
                                          <p:attrName>ppt_w</p:attrName>
                                        </p:attrNameLst>
                                      </p:cBhvr>
                                      <p:tavLst>
                                        <p:tav tm="0">
                                          <p:val>
                                            <p:strVal val="#ppt_w*.05"/>
                                          </p:val>
                                        </p:tav>
                                        <p:tav tm="100000">
                                          <p:val>
                                            <p:strVal val="#ppt_w"/>
                                          </p:val>
                                        </p:tav>
                                      </p:tavLst>
                                    </p:anim>
                                    <p:anim calcmode="lin" valueType="num">
                                      <p:cBhvr>
                                        <p:cTn id="14" dur="1500" fill="hold"/>
                                        <p:tgtEl>
                                          <p:spTgt spid="12290"/>
                                        </p:tgtEl>
                                        <p:attrNameLst>
                                          <p:attrName>ppt_h</p:attrName>
                                        </p:attrNameLst>
                                      </p:cBhvr>
                                      <p:tavLst>
                                        <p:tav tm="0">
                                          <p:val>
                                            <p:strVal val="#ppt_h"/>
                                          </p:val>
                                        </p:tav>
                                        <p:tav tm="100000">
                                          <p:val>
                                            <p:strVal val="#ppt_h"/>
                                          </p:val>
                                        </p:tav>
                                      </p:tavLst>
                                    </p:anim>
                                    <p:anim calcmode="lin" valueType="num">
                                      <p:cBhvr>
                                        <p:cTn id="15" dur="750" decel="50000" fill="hold">
                                          <p:stCondLst>
                                            <p:cond delay="0"/>
                                          </p:stCondLst>
                                        </p:cTn>
                                        <p:tgtEl>
                                          <p:spTgt spid="12290"/>
                                        </p:tgtEl>
                                        <p:attrNameLst>
                                          <p:attrName>ppt_x</p:attrName>
                                        </p:attrNameLst>
                                      </p:cBhvr>
                                      <p:tavLst>
                                        <p:tav tm="0">
                                          <p:val>
                                            <p:strVal val="#ppt_x+.4"/>
                                          </p:val>
                                        </p:tav>
                                        <p:tav tm="100000">
                                          <p:val>
                                            <p:strVal val="#ppt_x"/>
                                          </p:val>
                                        </p:tav>
                                      </p:tavLst>
                                    </p:anim>
                                    <p:anim calcmode="lin" valueType="num">
                                      <p:cBhvr>
                                        <p:cTn id="16" dur="750" decel="50000" fill="hold">
                                          <p:stCondLst>
                                            <p:cond delay="0"/>
                                          </p:stCondLst>
                                        </p:cTn>
                                        <p:tgtEl>
                                          <p:spTgt spid="12290"/>
                                        </p:tgtEl>
                                        <p:attrNameLst>
                                          <p:attrName>ppt_y</p:attrName>
                                        </p:attrNameLst>
                                      </p:cBhvr>
                                      <p:tavLst>
                                        <p:tav tm="0">
                                          <p:val>
                                            <p:strVal val="#ppt_y-.2"/>
                                          </p:val>
                                        </p:tav>
                                        <p:tav tm="100000">
                                          <p:val>
                                            <p:strVal val="#ppt_y+.1"/>
                                          </p:val>
                                        </p:tav>
                                      </p:tavLst>
                                    </p:anim>
                                    <p:anim calcmode="lin" valueType="num">
                                      <p:cBhvr>
                                        <p:cTn id="17" dur="750" accel="50000" fill="hold">
                                          <p:stCondLst>
                                            <p:cond delay="750"/>
                                          </p:stCondLst>
                                        </p:cTn>
                                        <p:tgtEl>
                                          <p:spTgt spid="12290"/>
                                        </p:tgtEl>
                                        <p:attrNameLst>
                                          <p:attrName>ppt_y</p:attrName>
                                        </p:attrNameLst>
                                      </p:cBhvr>
                                      <p:tavLst>
                                        <p:tav tm="0">
                                          <p:val>
                                            <p:strVal val="#ppt_y+.1"/>
                                          </p:val>
                                        </p:tav>
                                        <p:tav tm="100000">
                                          <p:val>
                                            <p:strVal val="#ppt_y"/>
                                          </p:val>
                                        </p:tav>
                                      </p:tavLst>
                                    </p:anim>
                                    <p:animEffect transition="in" filter="fade">
                                      <p:cBhvr>
                                        <p:cTn id="18" dur="1500" decel="50000">
                                          <p:stCondLst>
                                            <p:cond delay="0"/>
                                          </p:stCondLst>
                                        </p:cTn>
                                        <p:tgtEl>
                                          <p:spTgt spid="12290"/>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37" presetClass="entr" presetSubtype="0" fill="hold" nodeType="afterEffect">
                                  <p:stCondLst>
                                    <p:cond delay="0"/>
                                  </p:stCondLst>
                                  <p:childTnLst>
                                    <p:set>
                                      <p:cBhvr>
                                        <p:cTn id="26" dur="1" fill="hold">
                                          <p:stCondLst>
                                            <p:cond delay="0"/>
                                          </p:stCondLst>
                                        </p:cTn>
                                        <p:tgtEl>
                                          <p:spTgt spid="12291"/>
                                        </p:tgtEl>
                                        <p:attrNameLst>
                                          <p:attrName>style.visibility</p:attrName>
                                        </p:attrNameLst>
                                      </p:cBhvr>
                                      <p:to>
                                        <p:strVal val="visible"/>
                                      </p:to>
                                    </p:set>
                                    <p:animEffect transition="in" filter="fade">
                                      <p:cBhvr>
                                        <p:cTn id="27" dur="1500"/>
                                        <p:tgtEl>
                                          <p:spTgt spid="12291"/>
                                        </p:tgtEl>
                                      </p:cBhvr>
                                    </p:animEffect>
                                    <p:anim calcmode="lin" valueType="num">
                                      <p:cBhvr>
                                        <p:cTn id="28" dur="1500" fill="hold"/>
                                        <p:tgtEl>
                                          <p:spTgt spid="12291"/>
                                        </p:tgtEl>
                                        <p:attrNameLst>
                                          <p:attrName>ppt_x</p:attrName>
                                        </p:attrNameLst>
                                      </p:cBhvr>
                                      <p:tavLst>
                                        <p:tav tm="0">
                                          <p:val>
                                            <p:strVal val="#ppt_x"/>
                                          </p:val>
                                        </p:tav>
                                        <p:tav tm="100000">
                                          <p:val>
                                            <p:strVal val="#ppt_x"/>
                                          </p:val>
                                        </p:tav>
                                      </p:tavLst>
                                    </p:anim>
                                    <p:anim calcmode="lin" valueType="num">
                                      <p:cBhvr>
                                        <p:cTn id="29" dur="1350" decel="100000" fill="hold"/>
                                        <p:tgtEl>
                                          <p:spTgt spid="12291"/>
                                        </p:tgtEl>
                                        <p:attrNameLst>
                                          <p:attrName>ppt_y</p:attrName>
                                        </p:attrNameLst>
                                      </p:cBhvr>
                                      <p:tavLst>
                                        <p:tav tm="0">
                                          <p:val>
                                            <p:strVal val="#ppt_y+1"/>
                                          </p:val>
                                        </p:tav>
                                        <p:tav tm="100000">
                                          <p:val>
                                            <p:strVal val="#ppt_y-.03"/>
                                          </p:val>
                                        </p:tav>
                                      </p:tavLst>
                                    </p:anim>
                                    <p:anim calcmode="lin" valueType="num">
                                      <p:cBhvr>
                                        <p:cTn id="30" dur="150" accel="100000" fill="hold">
                                          <p:stCondLst>
                                            <p:cond delay="1350"/>
                                          </p:stCondLst>
                                        </p:cTn>
                                        <p:tgtEl>
                                          <p:spTgt spid="12291"/>
                                        </p:tgtEl>
                                        <p:attrNameLst>
                                          <p:attrName>ppt_y</p:attrName>
                                        </p:attrNameLst>
                                      </p:cBhvr>
                                      <p:tavLst>
                                        <p:tav tm="0">
                                          <p:val>
                                            <p:strVal val="#ppt_y-.03"/>
                                          </p:val>
                                        </p:tav>
                                        <p:tav tm="100000">
                                          <p:val>
                                            <p:strVal val="#ppt_y"/>
                                          </p:val>
                                        </p:tav>
                                      </p:tavLst>
                                    </p:anim>
                                  </p:childTnLst>
                                </p:cTn>
                              </p:par>
                            </p:childTnLst>
                          </p:cTn>
                        </p:par>
                        <p:par>
                          <p:cTn id="31" fill="hold">
                            <p:stCondLst>
                              <p:cond delay="4500"/>
                            </p:stCondLst>
                            <p:childTnLst>
                              <p:par>
                                <p:cTn id="32" presetID="31" presetClass="entr" presetSubtype="0" fill="hold" nodeType="afterEffect">
                                  <p:stCondLst>
                                    <p:cond delay="100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 calcmode="lin" valueType="num">
                                      <p:cBhvr>
                                        <p:cTn id="36" dur="1000" fill="hold"/>
                                        <p:tgtEl>
                                          <p:spTgt spid="6"/>
                                        </p:tgtEl>
                                        <p:attrNameLst>
                                          <p:attrName>style.rotation</p:attrName>
                                        </p:attrNameLst>
                                      </p:cBhvr>
                                      <p:tavLst>
                                        <p:tav tm="0">
                                          <p:val>
                                            <p:fltVal val="90"/>
                                          </p:val>
                                        </p:tav>
                                        <p:tav tm="100000">
                                          <p:val>
                                            <p:fltVal val="0"/>
                                          </p:val>
                                        </p:tav>
                                      </p:tavLst>
                                    </p:anim>
                                    <p:animEffect transition="in" filter="fade">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754760" cy="1162050"/>
          </a:xfrm>
        </p:spPr>
        <p:txBody>
          <a:bodyPr/>
          <a:lstStyle/>
          <a:p>
            <a:r>
              <a:rPr lang="fr-FR" dirty="0"/>
              <a:t>Comment faire des </a:t>
            </a:r>
            <a:r>
              <a:rPr lang="fr-FR" dirty="0" err="1" smtClean="0"/>
              <a:t>spares</a:t>
            </a:r>
            <a:r>
              <a:rPr lang="fr-FR" dirty="0" smtClean="0"/>
              <a:t> (2)</a:t>
            </a:r>
            <a:br>
              <a:rPr lang="fr-FR" dirty="0" smtClean="0"/>
            </a:br>
            <a:endParaRPr lang="fr-FR" dirty="0"/>
          </a:p>
        </p:txBody>
      </p:sp>
      <p:sp>
        <p:nvSpPr>
          <p:cNvPr id="3" name="Espace réservé du contenu 2"/>
          <p:cNvSpPr>
            <a:spLocks noGrp="1"/>
          </p:cNvSpPr>
          <p:nvPr>
            <p:ph sz="half" idx="1"/>
          </p:nvPr>
        </p:nvSpPr>
        <p:spPr>
          <a:xfrm>
            <a:off x="3575050" y="1412776"/>
            <a:ext cx="5111750" cy="4713387"/>
          </a:xfrm>
        </p:spPr>
        <p:txBody>
          <a:bodyPr>
            <a:normAutofit/>
          </a:bodyPr>
          <a:lstStyle/>
          <a:p>
            <a:pPr>
              <a:buFont typeface="Wingdings" pitchFamily="2" charset="2"/>
              <a:buChar char="v"/>
            </a:pPr>
            <a:endParaRPr lang="fr-FR" sz="1400" b="1" dirty="0" smtClean="0"/>
          </a:p>
          <a:p>
            <a:pPr>
              <a:buFont typeface="Wingdings" pitchFamily="2" charset="2"/>
              <a:buChar char="v"/>
            </a:pPr>
            <a:endParaRPr lang="fr-FR" sz="1400" b="1" dirty="0"/>
          </a:p>
          <a:p>
            <a:pPr>
              <a:buFont typeface="Wingdings" pitchFamily="2" charset="2"/>
              <a:buChar char="v"/>
            </a:pPr>
            <a:r>
              <a:rPr lang="fr-FR" sz="1400" b="1" dirty="0"/>
              <a:t>Il reste des quilles à droite</a:t>
            </a:r>
            <a:r>
              <a:rPr lang="fr-FR" sz="1400" dirty="0"/>
              <a:t> : 3, 6, 9 et 10</a:t>
            </a:r>
            <a:br>
              <a:rPr lang="fr-FR" sz="1400" dirty="0"/>
            </a:br>
            <a:r>
              <a:rPr lang="fr-FR" sz="1400" dirty="0"/>
              <a:t>Visez la flèche centrale, la 4e en vous plaçant près du 7e point, le plus à gauche et en vous décalant plus ou moins à droite</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2809875"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3068960"/>
            <a:ext cx="300990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15698640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13314"/>
                                        </p:tgtEl>
                                        <p:attrNameLst>
                                          <p:attrName>style.visibility</p:attrName>
                                        </p:attrNameLst>
                                      </p:cBhvr>
                                      <p:to>
                                        <p:strVal val="visible"/>
                                      </p:to>
                                    </p:set>
                                    <p:anim calcmode="lin" valueType="num">
                                      <p:cBhvr>
                                        <p:cTn id="14" dur="1000" fill="hold"/>
                                        <p:tgtEl>
                                          <p:spTgt spid="13314"/>
                                        </p:tgtEl>
                                        <p:attrNameLst>
                                          <p:attrName>ppt_w</p:attrName>
                                        </p:attrNameLst>
                                      </p:cBhvr>
                                      <p:tavLst>
                                        <p:tav tm="0">
                                          <p:val>
                                            <p:fltVal val="0"/>
                                          </p:val>
                                        </p:tav>
                                        <p:tav tm="100000">
                                          <p:val>
                                            <p:strVal val="#ppt_w"/>
                                          </p:val>
                                        </p:tav>
                                      </p:tavLst>
                                    </p:anim>
                                    <p:anim calcmode="lin" valueType="num">
                                      <p:cBhvr>
                                        <p:cTn id="15" dur="1000" fill="hold"/>
                                        <p:tgtEl>
                                          <p:spTgt spid="13314"/>
                                        </p:tgtEl>
                                        <p:attrNameLst>
                                          <p:attrName>ppt_h</p:attrName>
                                        </p:attrNameLst>
                                      </p:cBhvr>
                                      <p:tavLst>
                                        <p:tav tm="0">
                                          <p:val>
                                            <p:fltVal val="0"/>
                                          </p:val>
                                        </p:tav>
                                        <p:tav tm="100000">
                                          <p:val>
                                            <p:strVal val="#ppt_h"/>
                                          </p:val>
                                        </p:tav>
                                      </p:tavLst>
                                    </p:anim>
                                    <p:anim calcmode="lin" valueType="num">
                                      <p:cBhvr>
                                        <p:cTn id="16" dur="1000" fill="hold"/>
                                        <p:tgtEl>
                                          <p:spTgt spid="13314"/>
                                        </p:tgtEl>
                                        <p:attrNameLst>
                                          <p:attrName>style.rotation</p:attrName>
                                        </p:attrNameLst>
                                      </p:cBhvr>
                                      <p:tavLst>
                                        <p:tav tm="0">
                                          <p:val>
                                            <p:fltVal val="90"/>
                                          </p:val>
                                        </p:tav>
                                        <p:tav tm="100000">
                                          <p:val>
                                            <p:fltVal val="0"/>
                                          </p:val>
                                        </p:tav>
                                      </p:tavLst>
                                    </p:anim>
                                    <p:animEffect transition="in" filter="fade">
                                      <p:cBhvr>
                                        <p:cTn id="17" dur="1000"/>
                                        <p:tgtEl>
                                          <p:spTgt spid="13314"/>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13315"/>
                                        </p:tgtEl>
                                        <p:attrNameLst>
                                          <p:attrName>style.visibility</p:attrName>
                                        </p:attrNameLst>
                                      </p:cBhvr>
                                      <p:to>
                                        <p:strVal val="visible"/>
                                      </p:to>
                                    </p:set>
                                    <p:animEffect transition="in" filter="fade">
                                      <p:cBhvr>
                                        <p:cTn id="26" dur="1000"/>
                                        <p:tgtEl>
                                          <p:spTgt spid="13315"/>
                                        </p:tgtEl>
                                      </p:cBhvr>
                                    </p:animEffect>
                                    <p:anim calcmode="lin" valueType="num">
                                      <p:cBhvr>
                                        <p:cTn id="27" dur="1000" fill="hold"/>
                                        <p:tgtEl>
                                          <p:spTgt spid="13315"/>
                                        </p:tgtEl>
                                        <p:attrNameLst>
                                          <p:attrName>ppt_x</p:attrName>
                                        </p:attrNameLst>
                                      </p:cBhvr>
                                      <p:tavLst>
                                        <p:tav tm="0">
                                          <p:val>
                                            <p:strVal val="#ppt_x"/>
                                          </p:val>
                                        </p:tav>
                                        <p:tav tm="100000">
                                          <p:val>
                                            <p:strVal val="#ppt_x"/>
                                          </p:val>
                                        </p:tav>
                                      </p:tavLst>
                                    </p:anim>
                                    <p:anim calcmode="lin" valueType="num">
                                      <p:cBhvr>
                                        <p:cTn id="28" dur="900" decel="100000" fill="hold"/>
                                        <p:tgtEl>
                                          <p:spTgt spid="13315"/>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3315"/>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31" presetClass="entr" presetSubtype="0" fill="hold" nodeType="afterEffect">
                                  <p:stCondLst>
                                    <p:cond delay="200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720080"/>
          </a:xfrm>
        </p:spPr>
        <p:txBody>
          <a:bodyPr>
            <a:normAutofit/>
          </a:bodyPr>
          <a:lstStyle/>
          <a:p>
            <a:r>
              <a:rPr lang="fr-FR" sz="2800" b="1" dirty="0"/>
              <a:t>Pour se résumer</a:t>
            </a:r>
            <a:r>
              <a:rPr lang="fr-FR" sz="2800" b="1" dirty="0" smtClean="0"/>
              <a:t>...</a:t>
            </a:r>
            <a:endParaRPr lang="fr-FR" sz="2800" dirty="0"/>
          </a:p>
        </p:txBody>
      </p:sp>
      <p:sp>
        <p:nvSpPr>
          <p:cNvPr id="3" name="Espace réservé du contenu 2"/>
          <p:cNvSpPr>
            <a:spLocks noGrp="1"/>
          </p:cNvSpPr>
          <p:nvPr>
            <p:ph idx="1"/>
          </p:nvPr>
        </p:nvSpPr>
        <p:spPr>
          <a:xfrm>
            <a:off x="395536" y="1340768"/>
            <a:ext cx="8424936" cy="5112568"/>
          </a:xfrm>
        </p:spPr>
        <p:txBody>
          <a:bodyPr>
            <a:noAutofit/>
          </a:bodyPr>
          <a:lstStyle/>
          <a:p>
            <a:pPr marL="0" indent="0">
              <a:buNone/>
            </a:pPr>
            <a:r>
              <a:rPr lang="fr-FR" sz="1100" i="1" u="sng" dirty="0" smtClean="0"/>
              <a:t>Info :</a:t>
            </a:r>
            <a:r>
              <a:rPr lang="fr-FR" sz="1100" i="1" dirty="0" smtClean="0"/>
              <a:t> Quand </a:t>
            </a:r>
            <a:r>
              <a:rPr lang="fr-FR" sz="1100" i="1" dirty="0"/>
              <a:t>vous lancez la boule, il faut prendre ses repères au pied, pour la position, de départ et viser la flèche, pas les quilles</a:t>
            </a:r>
            <a:r>
              <a:rPr lang="fr-FR" sz="1100" i="1" dirty="0" smtClean="0"/>
              <a:t>.</a:t>
            </a:r>
          </a:p>
          <a:p>
            <a:pPr marL="0" indent="0">
              <a:buNone/>
            </a:pPr>
            <a:endParaRPr lang="fr-FR" sz="1100" dirty="0"/>
          </a:p>
          <a:p>
            <a:pPr marL="0" indent="0">
              <a:buNone/>
            </a:pPr>
            <a:r>
              <a:rPr lang="fr-FR" sz="1100" b="1" dirty="0" smtClean="0"/>
              <a:t>La </a:t>
            </a:r>
            <a:r>
              <a:rPr lang="fr-FR" sz="1100" b="1" dirty="0"/>
              <a:t>course </a:t>
            </a:r>
            <a:r>
              <a:rPr lang="fr-FR" sz="1100" dirty="0"/>
              <a:t/>
            </a:r>
            <a:br>
              <a:rPr lang="fr-FR" sz="1100" dirty="0"/>
            </a:br>
            <a:r>
              <a:rPr lang="fr-FR" sz="1100" dirty="0"/>
              <a:t>La marche d'approche consiste en 3 pas normaux, suivis d'un pas glissé. Il est inutile de courir, cela n'accélèrera pas la boule. </a:t>
            </a:r>
            <a:br>
              <a:rPr lang="fr-FR" sz="1100" dirty="0"/>
            </a:br>
            <a:r>
              <a:rPr lang="fr-FR" sz="1100" dirty="0"/>
              <a:t>Durant toute la course, la boule suit une trajectoire située dans un plan vertical qui passe par la flèche 2 ; c'est en respectant ce principe que vous serez précis.</a:t>
            </a:r>
            <a:br>
              <a:rPr lang="fr-FR" sz="1100" dirty="0"/>
            </a:br>
            <a:r>
              <a:rPr lang="fr-FR" sz="1100" dirty="0"/>
              <a:t>La vitesse de la boule peut être modulée par l'amplitude du mouvement de la boule pendant la course, mais plutôt que d'essayer de lancer une boule puissante, préférez la précision et la régularité du geste.</a:t>
            </a:r>
          </a:p>
          <a:p>
            <a:pPr marL="0" indent="0">
              <a:buNone/>
            </a:pPr>
            <a:r>
              <a:rPr lang="fr-FR" sz="1100" i="1" u="sng" dirty="0"/>
              <a:t>Info :</a:t>
            </a:r>
            <a:r>
              <a:rPr lang="fr-FR" sz="1100" i="1" dirty="0" smtClean="0"/>
              <a:t> Pour </a:t>
            </a:r>
            <a:r>
              <a:rPr lang="fr-FR" sz="1100" i="1" dirty="0"/>
              <a:t>savoir d'où partir, compter à peu près 4 ½ pas normaux jusqu'à la ligne de faute</a:t>
            </a:r>
            <a:r>
              <a:rPr lang="fr-FR" sz="1100" i="1" dirty="0" smtClean="0"/>
              <a:t>.</a:t>
            </a:r>
          </a:p>
          <a:p>
            <a:pPr marL="0" indent="0">
              <a:buNone/>
            </a:pPr>
            <a:endParaRPr lang="fr-FR" sz="1100" dirty="0"/>
          </a:p>
          <a:p>
            <a:pPr marL="0" indent="0">
              <a:buNone/>
            </a:pPr>
            <a:r>
              <a:rPr lang="fr-FR" sz="1100" b="1" dirty="0"/>
              <a:t>Le lâcher</a:t>
            </a:r>
            <a:r>
              <a:rPr lang="fr-FR" sz="1100" dirty="0"/>
              <a:t> </a:t>
            </a:r>
            <a:br>
              <a:rPr lang="fr-FR" sz="1100" dirty="0"/>
            </a:br>
            <a:r>
              <a:rPr lang="fr-FR" sz="1100" dirty="0"/>
              <a:t>Le lâcher est l'instant où la boule quitte la main du joueur. Cet instant, préparé par toute la course, est déterminant. </a:t>
            </a:r>
            <a:br>
              <a:rPr lang="fr-FR" sz="1100" dirty="0"/>
            </a:br>
            <a:r>
              <a:rPr lang="fr-FR" sz="1100" dirty="0"/>
              <a:t>Pour un début, de simples conseils : </a:t>
            </a:r>
            <a:r>
              <a:rPr lang="fr-FR" sz="1100" b="1" dirty="0"/>
              <a:t>au moment du lâcher, la paume de la main doit être tournée vers le haut, le poignet rigide et droit et la main toujours dans la même position d'un lancer à l'autre. Tant que vous garderez le pouce vers le haut, la boule ira droit.</a:t>
            </a:r>
            <a:r>
              <a:rPr lang="fr-FR" sz="1100" dirty="0"/>
              <a:t/>
            </a:r>
            <a:br>
              <a:rPr lang="fr-FR" sz="1100" dirty="0"/>
            </a:br>
            <a:r>
              <a:rPr lang="fr-FR" sz="1100" dirty="0"/>
              <a:t>Si vous voulez donner plus d'action à votre boule, tirez sur vos doigts quand le pouce est sorti. C'est à dire qu'une fois que le pouce est sorti, levez le bras vers le haut pour terminer votre geste ; avec le poignet et la main rigide, vos deux doigts vont donner à la boule une impulsion qui va la faire tourner et lui donnera plus d'énergie en arrivant sur les quilles.</a:t>
            </a:r>
            <a:br>
              <a:rPr lang="fr-FR" sz="1100" dirty="0"/>
            </a:br>
            <a:r>
              <a:rPr lang="fr-FR" sz="1100" dirty="0"/>
              <a:t>Enfin si vous voulez avoir une boule courbe, tournez votre poignet de 45° vers la gauche, et cette impulsion fera en plus tourner la boule vers la gauche en arrivant vers les quilles</a:t>
            </a:r>
            <a:r>
              <a:rPr lang="fr-FR" sz="1100" dirty="0" smtClean="0"/>
              <a:t>.</a:t>
            </a:r>
          </a:p>
          <a:p>
            <a:pPr marL="0" indent="0">
              <a:buNone/>
            </a:pPr>
            <a:endParaRPr lang="fr-FR" sz="1100" dirty="0"/>
          </a:p>
          <a:p>
            <a:pPr marL="0" indent="0">
              <a:buNone/>
            </a:pPr>
            <a:r>
              <a:rPr lang="fr-FR" sz="1100" b="1" dirty="0"/>
              <a:t>La priorité </a:t>
            </a:r>
            <a:r>
              <a:rPr lang="fr-FR" sz="1100" dirty="0"/>
              <a:t/>
            </a:r>
            <a:br>
              <a:rPr lang="fr-FR" sz="1100" dirty="0"/>
            </a:br>
            <a:r>
              <a:rPr lang="fr-FR" sz="1100" dirty="0"/>
              <a:t>Pour terminer, pensez à respecter quelques règles de politesse :</a:t>
            </a:r>
          </a:p>
          <a:p>
            <a:pPr marL="0" indent="0">
              <a:buNone/>
            </a:pPr>
            <a:r>
              <a:rPr lang="fr-FR" sz="1100" dirty="0"/>
              <a:t>si un joueur est monté sur l'approche, les joueurs à sa droite et à sa gauche doivent attendre qu'il ait joué sa boule pour monter sur l'approche </a:t>
            </a:r>
          </a:p>
          <a:p>
            <a:pPr marL="0" indent="0">
              <a:buNone/>
            </a:pPr>
            <a:r>
              <a:rPr lang="fr-FR" sz="1100" dirty="0"/>
              <a:t>si deux joueurs se préparent à monter sur l'approche en même temps, le joueur à droite a priorité sur le joueur de gauche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64924397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55"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500"/>
                                        <p:tgtEl>
                                          <p:spTgt spid="3">
                                            <p:txEl>
                                              <p:pRg st="0" end="0"/>
                                            </p:txEl>
                                          </p:spTgt>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9" dur="1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0" dur="1500"/>
                                        <p:tgtEl>
                                          <p:spTgt spid="3">
                                            <p:txEl>
                                              <p:pRg st="2" end="2"/>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4" dur="1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5" dur="1500"/>
                                        <p:tgtEl>
                                          <p:spTgt spid="3">
                                            <p:txEl>
                                              <p:pRg st="3" end="3"/>
                                            </p:txEl>
                                          </p:spTgt>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1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1500"/>
                                        <p:tgtEl>
                                          <p:spTgt spid="3">
                                            <p:txEl>
                                              <p:pRg st="5" end="5"/>
                                            </p:txEl>
                                          </p:spTgt>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5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4" dur="15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5" dur="1500"/>
                                        <p:tgtEl>
                                          <p:spTgt spid="3">
                                            <p:txEl>
                                              <p:pRg st="7" end="7"/>
                                            </p:txEl>
                                          </p:spTgt>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1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1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1500"/>
                                        <p:tgtEl>
                                          <p:spTgt spid="3">
                                            <p:txEl>
                                              <p:pRg st="8" end="8"/>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5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44" dur="15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5" dur="1500"/>
                                        <p:tgtEl>
                                          <p:spTgt spid="3">
                                            <p:txEl>
                                              <p:pRg st="9" end="9"/>
                                            </p:txEl>
                                          </p:spTgt>
                                        </p:tgtEl>
                                      </p:cBhvr>
                                    </p:animEffect>
                                  </p:childTnLst>
                                </p:cTn>
                              </p:par>
                              <p:par>
                                <p:cTn id="46" presetID="31" presetClass="entr" presetSubtype="0" fill="hold" nodeType="withEffect">
                                  <p:stCondLst>
                                    <p:cond delay="4000"/>
                                  </p:stCondLst>
                                  <p:childTnLst>
                                    <p:set>
                                      <p:cBhvr>
                                        <p:cTn id="47" dur="1" fill="hold">
                                          <p:stCondLst>
                                            <p:cond delay="0"/>
                                          </p:stCondLst>
                                        </p:cTn>
                                        <p:tgtEl>
                                          <p:spTgt spid="4"/>
                                        </p:tgtEl>
                                        <p:attrNameLst>
                                          <p:attrName>style.visibility</p:attrName>
                                        </p:attrNameLst>
                                      </p:cBhvr>
                                      <p:to>
                                        <p:strVal val="visible"/>
                                      </p:to>
                                    </p:set>
                                    <p:anim calcmode="lin" valueType="num">
                                      <p:cBhvr>
                                        <p:cTn id="48" dur="1000" fill="hold"/>
                                        <p:tgtEl>
                                          <p:spTgt spid="4"/>
                                        </p:tgtEl>
                                        <p:attrNameLst>
                                          <p:attrName>ppt_w</p:attrName>
                                        </p:attrNameLst>
                                      </p:cBhvr>
                                      <p:tavLst>
                                        <p:tav tm="0">
                                          <p:val>
                                            <p:fltVal val="0"/>
                                          </p:val>
                                        </p:tav>
                                        <p:tav tm="100000">
                                          <p:val>
                                            <p:strVal val="#ppt_w"/>
                                          </p:val>
                                        </p:tav>
                                      </p:tavLst>
                                    </p:anim>
                                    <p:anim calcmode="lin" valueType="num">
                                      <p:cBhvr>
                                        <p:cTn id="49" dur="1000" fill="hold"/>
                                        <p:tgtEl>
                                          <p:spTgt spid="4"/>
                                        </p:tgtEl>
                                        <p:attrNameLst>
                                          <p:attrName>ppt_h</p:attrName>
                                        </p:attrNameLst>
                                      </p:cBhvr>
                                      <p:tavLst>
                                        <p:tav tm="0">
                                          <p:val>
                                            <p:fltVal val="0"/>
                                          </p:val>
                                        </p:tav>
                                        <p:tav tm="100000">
                                          <p:val>
                                            <p:strVal val="#ppt_h"/>
                                          </p:val>
                                        </p:tav>
                                      </p:tavLst>
                                    </p:anim>
                                    <p:anim calcmode="lin" valueType="num">
                                      <p:cBhvr>
                                        <p:cTn id="50" dur="1000" fill="hold"/>
                                        <p:tgtEl>
                                          <p:spTgt spid="4"/>
                                        </p:tgtEl>
                                        <p:attrNameLst>
                                          <p:attrName>style.rotation</p:attrName>
                                        </p:attrNameLst>
                                      </p:cBhvr>
                                      <p:tavLst>
                                        <p:tav tm="0">
                                          <p:val>
                                            <p:fltVal val="90"/>
                                          </p:val>
                                        </p:tav>
                                        <p:tav tm="100000">
                                          <p:val>
                                            <p:fltVal val="0"/>
                                          </p:val>
                                        </p:tav>
                                      </p:tavLst>
                                    </p:anim>
                                    <p:animEffect transition="in" filter="fade">
                                      <p:cBhvr>
                                        <p:cTn id="5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67544" y="4005064"/>
            <a:ext cx="8229600" cy="2120900"/>
          </a:xfrm>
        </p:spPr>
        <p:txBody>
          <a:bodyPr anchor="ctr">
            <a:normAutofit/>
          </a:bodyPr>
          <a:lstStyle/>
          <a:p>
            <a:pPr marL="0" indent="0" algn="ctr">
              <a:buNone/>
            </a:pPr>
            <a:r>
              <a:rPr lang="fr-FR" sz="4800" dirty="0" smtClean="0"/>
              <a:t>THE END !!!</a:t>
            </a:r>
            <a:endParaRPr lang="fr-FR" sz="4800" dirty="0"/>
          </a:p>
        </p:txBody>
      </p:sp>
      <p:sp>
        <p:nvSpPr>
          <p:cNvPr id="4" name="Rectangle 3"/>
          <p:cNvSpPr/>
          <p:nvPr/>
        </p:nvSpPr>
        <p:spPr>
          <a:xfrm>
            <a:off x="235691" y="1124744"/>
            <a:ext cx="8640960" cy="1754326"/>
          </a:xfrm>
          <a:prstGeom prst="rect">
            <a:avLst/>
          </a:prstGeom>
        </p:spPr>
        <p:txBody>
          <a:bodyPr wrap="square">
            <a:spAutoFit/>
          </a:bodyPr>
          <a:lstStyle/>
          <a:p>
            <a:r>
              <a:rPr lang="fr-FR" b="1" i="1" dirty="0"/>
              <a:t>Pour terminer, si avec toutes ces explications, vous n’arrivez toujours pas à faire des </a:t>
            </a:r>
            <a:r>
              <a:rPr lang="fr-FR" b="1" i="1" dirty="0" err="1"/>
              <a:t>strikes</a:t>
            </a:r>
            <a:r>
              <a:rPr lang="fr-FR" b="1" i="1" dirty="0"/>
              <a:t> ou des fermetures, on ne peut plus rien pour vous….</a:t>
            </a:r>
            <a:br>
              <a:rPr lang="fr-FR" b="1" i="1" dirty="0"/>
            </a:br>
            <a:r>
              <a:rPr lang="fr-FR" b="1" i="1" dirty="0"/>
              <a:t/>
            </a:r>
            <a:br>
              <a:rPr lang="fr-FR" b="1" i="1" dirty="0"/>
            </a:br>
            <a:r>
              <a:rPr lang="fr-FR" b="1" i="1" dirty="0"/>
              <a:t>Ou bien vous n’êtes pas fait pour ce sport…. </a:t>
            </a:r>
            <a:endParaRPr lang="fr-FR" b="1" i="1" dirty="0" smtClean="0"/>
          </a:p>
          <a:p>
            <a:endParaRPr lang="fr-FR" b="1" i="1" dirty="0"/>
          </a:p>
          <a:p>
            <a:endParaRPr lang="fr-FR" b="1" i="1"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412" y="2714625"/>
            <a:ext cx="1781175" cy="1428750"/>
          </a:xfrm>
          <a:prstGeom prst="rect">
            <a:avLst/>
          </a:prstGeom>
        </p:spPr>
      </p:pic>
    </p:spTree>
    <p:extLst>
      <p:ext uri="{BB962C8B-B14F-4D97-AF65-F5344CB8AC3E}">
        <p14:creationId xmlns:p14="http://schemas.microsoft.com/office/powerpoint/2010/main" val="3739013688"/>
      </p:ext>
    </p:extLst>
  </p:cSld>
  <p:clrMapOvr>
    <a:masterClrMapping/>
  </p:clrMapOvr>
  <mc:AlternateContent xmlns:mc="http://schemas.openxmlformats.org/markup-compatibility/2006" xmlns:p14="http://schemas.microsoft.com/office/powerpoint/2010/main">
    <mc:Choice Requires="p14">
      <p:transition spd="slow" p14:dur="15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
        <p:nvSpPr>
          <p:cNvPr id="2" name="Titre 1"/>
          <p:cNvSpPr>
            <a:spLocks noGrp="1"/>
          </p:cNvSpPr>
          <p:nvPr>
            <p:ph type="title"/>
          </p:nvPr>
        </p:nvSpPr>
        <p:spPr>
          <a:xfrm>
            <a:off x="395536" y="692696"/>
            <a:ext cx="8229600" cy="922114"/>
          </a:xfrm>
        </p:spPr>
        <p:txBody>
          <a:bodyPr>
            <a:normAutofit fontScale="90000"/>
          </a:bodyPr>
          <a:lstStyle/>
          <a:p>
            <a:r>
              <a:rPr lang="fr-FR" b="1" dirty="0"/>
              <a:t>Un peu </a:t>
            </a:r>
            <a:r>
              <a:rPr lang="fr-FR" sz="4000" b="1" dirty="0" smtClean="0"/>
              <a:t>d'histoire</a:t>
            </a:r>
            <a:br>
              <a:rPr lang="fr-FR" sz="4000" b="1" dirty="0" smtClean="0"/>
            </a:br>
            <a:endParaRPr lang="fr-FR" sz="4000" dirty="0"/>
          </a:p>
        </p:txBody>
      </p:sp>
      <p:sp>
        <p:nvSpPr>
          <p:cNvPr id="3" name="Espace réservé du contenu 2"/>
          <p:cNvSpPr>
            <a:spLocks noGrp="1"/>
          </p:cNvSpPr>
          <p:nvPr>
            <p:ph idx="1"/>
          </p:nvPr>
        </p:nvSpPr>
        <p:spPr>
          <a:xfrm>
            <a:off x="251520" y="1628801"/>
            <a:ext cx="8686800" cy="4176463"/>
          </a:xfrm>
        </p:spPr>
        <p:txBody>
          <a:bodyPr>
            <a:normAutofit fontScale="40000" lnSpcReduction="20000"/>
          </a:bodyPr>
          <a:lstStyle/>
          <a:p>
            <a:pPr marL="0" indent="0">
              <a:buNone/>
            </a:pPr>
            <a:r>
              <a:rPr lang="fr-FR" b="1" dirty="0" smtClean="0">
                <a:latin typeface="Batang" pitchFamily="18" charset="-127"/>
                <a:ea typeface="Batang" pitchFamily="18" charset="-127"/>
              </a:rPr>
              <a:t>	Les </a:t>
            </a:r>
            <a:r>
              <a:rPr lang="fr-FR" b="1" dirty="0">
                <a:latin typeface="Batang" pitchFamily="18" charset="-127"/>
                <a:ea typeface="Batang" pitchFamily="18" charset="-127"/>
              </a:rPr>
              <a:t>origines de ce jeu remonte à 5200 avant J.-C. ; en 1895, à </a:t>
            </a:r>
            <a:r>
              <a:rPr lang="fr-FR" b="1" dirty="0" err="1">
                <a:latin typeface="Batang" pitchFamily="18" charset="-127"/>
                <a:ea typeface="Batang" pitchFamily="18" charset="-127"/>
              </a:rPr>
              <a:t>Nagada</a:t>
            </a:r>
            <a:r>
              <a:rPr lang="fr-FR" b="1" dirty="0">
                <a:latin typeface="Batang" pitchFamily="18" charset="-127"/>
                <a:ea typeface="Batang" pitchFamily="18" charset="-127"/>
              </a:rPr>
              <a:t>, en Égypte, Sir </a:t>
            </a:r>
            <a:r>
              <a:rPr lang="fr-FR" b="1" dirty="0" err="1">
                <a:latin typeface="Batang" pitchFamily="18" charset="-127"/>
                <a:ea typeface="Batang" pitchFamily="18" charset="-127"/>
              </a:rPr>
              <a:t>Finders</a:t>
            </a:r>
            <a:r>
              <a:rPr lang="fr-FR" b="1" dirty="0">
                <a:latin typeface="Batang" pitchFamily="18" charset="-127"/>
                <a:ea typeface="Batang" pitchFamily="18" charset="-127"/>
              </a:rPr>
              <a:t> Petrie découvre dans la tombe d'un enfant, un jeu se composant de 9 petits vases en albâtre, 3 cubes en marbre blanc et 4 billes en porphyre. Ce serait le premier jeu de quilles connu</a:t>
            </a:r>
            <a:r>
              <a:rPr lang="fr-FR" b="1" dirty="0" smtClean="0">
                <a:latin typeface="Batang" pitchFamily="18" charset="-127"/>
                <a:ea typeface="Batang" pitchFamily="18" charset="-127"/>
              </a:rPr>
              <a:t>.</a:t>
            </a:r>
          </a:p>
          <a:p>
            <a:pPr marL="0" indent="0">
              <a:buNone/>
            </a:pPr>
            <a:r>
              <a:rPr lang="fr-FR" b="1" dirty="0">
                <a:latin typeface="Batang" pitchFamily="18" charset="-127"/>
                <a:ea typeface="Batang" pitchFamily="18" charset="-127"/>
              </a:rPr>
              <a:t/>
            </a:r>
            <a:br>
              <a:rPr lang="fr-FR" b="1" dirty="0">
                <a:latin typeface="Batang" pitchFamily="18" charset="-127"/>
                <a:ea typeface="Batang" pitchFamily="18" charset="-127"/>
              </a:rPr>
            </a:br>
            <a:r>
              <a:rPr lang="fr-FR" b="1" dirty="0" smtClean="0">
                <a:latin typeface="Batang" pitchFamily="18" charset="-127"/>
                <a:ea typeface="Batang" pitchFamily="18" charset="-127"/>
              </a:rPr>
              <a:t>	Au </a:t>
            </a:r>
            <a:r>
              <a:rPr lang="fr-FR" b="1" dirty="0">
                <a:latin typeface="Batang" pitchFamily="18" charset="-127"/>
                <a:ea typeface="Batang" pitchFamily="18" charset="-127"/>
              </a:rPr>
              <a:t>IVe siècle, en Allemagne, on joue avec des </a:t>
            </a:r>
            <a:r>
              <a:rPr lang="fr-FR" b="1" dirty="0" err="1">
                <a:latin typeface="Batang" pitchFamily="18" charset="-127"/>
                <a:ea typeface="Batang" pitchFamily="18" charset="-127"/>
              </a:rPr>
              <a:t>kegels</a:t>
            </a:r>
            <a:r>
              <a:rPr lang="fr-FR" b="1" dirty="0">
                <a:latin typeface="Batang" pitchFamily="18" charset="-127"/>
                <a:ea typeface="Batang" pitchFamily="18" charset="-127"/>
              </a:rPr>
              <a:t> (bâtons servant de </a:t>
            </a:r>
            <a:r>
              <a:rPr lang="fr-FR" b="1" dirty="0" smtClean="0">
                <a:latin typeface="Batang" pitchFamily="18" charset="-127"/>
                <a:ea typeface="Batang" pitchFamily="18" charset="-127"/>
              </a:rPr>
              <a:t>quilles) représentant </a:t>
            </a:r>
            <a:r>
              <a:rPr lang="fr-FR" b="1" dirty="0">
                <a:latin typeface="Batang" pitchFamily="18" charset="-127"/>
                <a:ea typeface="Batang" pitchFamily="18" charset="-127"/>
              </a:rPr>
              <a:t>des païens ; avec des pierres on renverse les </a:t>
            </a:r>
            <a:r>
              <a:rPr lang="fr-FR" b="1" dirty="0" err="1">
                <a:latin typeface="Batang" pitchFamily="18" charset="-127"/>
                <a:ea typeface="Batang" pitchFamily="18" charset="-127"/>
              </a:rPr>
              <a:t>kegels</a:t>
            </a:r>
            <a:r>
              <a:rPr lang="fr-FR" b="1" dirty="0">
                <a:latin typeface="Batang" pitchFamily="18" charset="-127"/>
                <a:ea typeface="Batang" pitchFamily="18" charset="-127"/>
              </a:rPr>
              <a:t> et on assure ainsi le salut de son âme. </a:t>
            </a:r>
            <a:br>
              <a:rPr lang="fr-FR" b="1" dirty="0">
                <a:latin typeface="Batang" pitchFamily="18" charset="-127"/>
                <a:ea typeface="Batang" pitchFamily="18" charset="-127"/>
              </a:rPr>
            </a:br>
            <a:endParaRPr lang="fr-FR" b="1" dirty="0">
              <a:latin typeface="Batang" pitchFamily="18" charset="-127"/>
              <a:ea typeface="Batang" pitchFamily="18" charset="-127"/>
            </a:endParaRPr>
          </a:p>
          <a:p>
            <a:pPr marL="0" indent="0">
              <a:buNone/>
            </a:pPr>
            <a:r>
              <a:rPr lang="fr-FR" b="1" dirty="0" smtClean="0">
                <a:latin typeface="Batang" pitchFamily="18" charset="-127"/>
                <a:ea typeface="Batang" pitchFamily="18" charset="-127"/>
              </a:rPr>
              <a:t>	Au </a:t>
            </a:r>
            <a:r>
              <a:rPr lang="fr-FR" b="1" dirty="0">
                <a:latin typeface="Batang" pitchFamily="18" charset="-127"/>
                <a:ea typeface="Batang" pitchFamily="18" charset="-127"/>
              </a:rPr>
              <a:t>Moyen-Age, le jeu de quilles est introduit en France.</a:t>
            </a:r>
            <a:br>
              <a:rPr lang="fr-FR" b="1" dirty="0">
                <a:latin typeface="Batang" pitchFamily="18" charset="-127"/>
                <a:ea typeface="Batang" pitchFamily="18" charset="-127"/>
              </a:rPr>
            </a:br>
            <a:endParaRPr lang="fr-FR" b="1" dirty="0" smtClean="0">
              <a:latin typeface="Batang" pitchFamily="18" charset="-127"/>
              <a:ea typeface="Batang" pitchFamily="18" charset="-127"/>
            </a:endParaRPr>
          </a:p>
          <a:p>
            <a:pPr marL="0" indent="0">
              <a:buNone/>
            </a:pPr>
            <a:r>
              <a:rPr lang="fr-FR" b="1" dirty="0" smtClean="0">
                <a:latin typeface="Batang" pitchFamily="18" charset="-127"/>
                <a:ea typeface="Batang" pitchFamily="18" charset="-127"/>
              </a:rPr>
              <a:t>	En </a:t>
            </a:r>
            <a:r>
              <a:rPr lang="fr-FR" b="1" dirty="0">
                <a:latin typeface="Batang" pitchFamily="18" charset="-127"/>
                <a:ea typeface="Batang" pitchFamily="18" charset="-127"/>
              </a:rPr>
              <a:t>1623, des immigrants hollandais et allemands introduisent le jeu de 9 quilles (</a:t>
            </a:r>
            <a:r>
              <a:rPr lang="fr-FR" b="1" dirty="0" err="1">
                <a:latin typeface="Batang" pitchFamily="18" charset="-127"/>
                <a:ea typeface="Batang" pitchFamily="18" charset="-127"/>
              </a:rPr>
              <a:t>ninepines</a:t>
            </a:r>
            <a:r>
              <a:rPr lang="fr-FR" b="1" dirty="0">
                <a:latin typeface="Batang" pitchFamily="18" charset="-127"/>
                <a:ea typeface="Batang" pitchFamily="18" charset="-127"/>
              </a:rPr>
              <a:t>) à New York où il devient rapidement populaire.</a:t>
            </a:r>
            <a:br>
              <a:rPr lang="fr-FR" b="1" dirty="0">
                <a:latin typeface="Batang" pitchFamily="18" charset="-127"/>
                <a:ea typeface="Batang" pitchFamily="18" charset="-127"/>
              </a:rPr>
            </a:br>
            <a:endParaRPr lang="fr-FR" b="1" dirty="0" smtClean="0">
              <a:latin typeface="Batang" pitchFamily="18" charset="-127"/>
              <a:ea typeface="Batang" pitchFamily="18" charset="-127"/>
            </a:endParaRPr>
          </a:p>
          <a:p>
            <a:pPr marL="0" indent="0">
              <a:buNone/>
            </a:pPr>
            <a:r>
              <a:rPr lang="fr-FR" b="1" dirty="0" smtClean="0">
                <a:latin typeface="Batang" pitchFamily="18" charset="-127"/>
                <a:ea typeface="Batang" pitchFamily="18" charset="-127"/>
              </a:rPr>
              <a:t>	En </a:t>
            </a:r>
            <a:r>
              <a:rPr lang="fr-FR" b="1" dirty="0">
                <a:latin typeface="Batang" pitchFamily="18" charset="-127"/>
                <a:ea typeface="Batang" pitchFamily="18" charset="-127"/>
              </a:rPr>
              <a:t>1841, le jeu de quilles est victime de la prohibition, car assimilé à un jeu de hasard ; pour contourner la loi, on ajoute alors une 10ème quille (</a:t>
            </a:r>
            <a:r>
              <a:rPr lang="fr-FR" b="1" dirty="0" err="1" smtClean="0">
                <a:latin typeface="Batang" pitchFamily="18" charset="-127"/>
                <a:ea typeface="Batang" pitchFamily="18" charset="-127"/>
              </a:rPr>
              <a:t>ten</a:t>
            </a:r>
            <a:r>
              <a:rPr lang="fr-FR" b="1" dirty="0" smtClean="0">
                <a:latin typeface="Batang" pitchFamily="18" charset="-127"/>
                <a:ea typeface="Batang" pitchFamily="18" charset="-127"/>
              </a:rPr>
              <a:t> pines</a:t>
            </a:r>
            <a:r>
              <a:rPr lang="fr-FR" b="1" dirty="0">
                <a:latin typeface="Batang" pitchFamily="18" charset="-127"/>
                <a:ea typeface="Batang" pitchFamily="18" charset="-127"/>
              </a:rPr>
              <a:t>) pour obtenir le bowling à 10 quilles actuel. </a:t>
            </a:r>
            <a:br>
              <a:rPr lang="fr-FR" b="1" dirty="0">
                <a:latin typeface="Batang" pitchFamily="18" charset="-127"/>
                <a:ea typeface="Batang" pitchFamily="18" charset="-127"/>
              </a:rPr>
            </a:br>
            <a:endParaRPr lang="fr-FR" b="1" dirty="0" smtClean="0">
              <a:latin typeface="Batang" pitchFamily="18" charset="-127"/>
              <a:ea typeface="Batang" pitchFamily="18" charset="-127"/>
            </a:endParaRPr>
          </a:p>
          <a:p>
            <a:pPr marL="0" indent="0">
              <a:buNone/>
            </a:pPr>
            <a:r>
              <a:rPr lang="fr-FR" b="1" dirty="0" smtClean="0">
                <a:latin typeface="Batang" pitchFamily="18" charset="-127"/>
                <a:ea typeface="Batang" pitchFamily="18" charset="-127"/>
              </a:rPr>
              <a:t>	Le </a:t>
            </a:r>
            <a:r>
              <a:rPr lang="fr-FR" b="1" dirty="0">
                <a:latin typeface="Batang" pitchFamily="18" charset="-127"/>
                <a:ea typeface="Batang" pitchFamily="18" charset="-127"/>
              </a:rPr>
              <a:t>9 septembre 1895, la première association de bowling voit le jour au Etats-Unis, " l'American Bowling </a:t>
            </a:r>
            <a:r>
              <a:rPr lang="fr-FR" b="1" dirty="0" err="1">
                <a:latin typeface="Batang" pitchFamily="18" charset="-127"/>
                <a:ea typeface="Batang" pitchFamily="18" charset="-127"/>
              </a:rPr>
              <a:t>Congress</a:t>
            </a:r>
            <a:r>
              <a:rPr lang="fr-FR" b="1" dirty="0">
                <a:latin typeface="Batang" pitchFamily="18" charset="-127"/>
                <a:ea typeface="Batang" pitchFamily="18" charset="-127"/>
              </a:rPr>
              <a:t> ".</a:t>
            </a:r>
            <a:br>
              <a:rPr lang="fr-FR" b="1" dirty="0">
                <a:latin typeface="Batang" pitchFamily="18" charset="-127"/>
                <a:ea typeface="Batang" pitchFamily="18" charset="-127"/>
              </a:rPr>
            </a:br>
            <a:endParaRPr lang="fr-FR" b="1" dirty="0" smtClean="0">
              <a:latin typeface="Batang" pitchFamily="18" charset="-127"/>
              <a:ea typeface="Batang" pitchFamily="18" charset="-127"/>
            </a:endParaRPr>
          </a:p>
          <a:p>
            <a:pPr marL="0" indent="0">
              <a:buNone/>
            </a:pPr>
            <a:r>
              <a:rPr lang="fr-FR" b="1" dirty="0" smtClean="0">
                <a:latin typeface="Batang" pitchFamily="18" charset="-127"/>
                <a:ea typeface="Batang" pitchFamily="18" charset="-127"/>
              </a:rPr>
              <a:t>	En </a:t>
            </a:r>
            <a:r>
              <a:rPr lang="fr-FR" b="1" dirty="0">
                <a:latin typeface="Batang" pitchFamily="18" charset="-127"/>
                <a:ea typeface="Batang" pitchFamily="18" charset="-127"/>
              </a:rPr>
              <a:t>1945, le bowling moderne est introduit en Europe par les soldats américains (comme bien d'autres modes…).</a:t>
            </a:r>
            <a:br>
              <a:rPr lang="fr-FR" b="1" dirty="0">
                <a:latin typeface="Batang" pitchFamily="18" charset="-127"/>
                <a:ea typeface="Batang" pitchFamily="18" charset="-127"/>
              </a:rPr>
            </a:br>
            <a:endParaRPr lang="fr-FR" b="1" dirty="0" smtClean="0">
              <a:latin typeface="Batang" pitchFamily="18" charset="-127"/>
              <a:ea typeface="Batang" pitchFamily="18" charset="-127"/>
            </a:endParaRPr>
          </a:p>
          <a:p>
            <a:pPr marL="0" indent="0">
              <a:buNone/>
            </a:pPr>
            <a:r>
              <a:rPr lang="fr-FR" b="1" dirty="0" smtClean="0">
                <a:latin typeface="Batang" pitchFamily="18" charset="-127"/>
                <a:ea typeface="Batang" pitchFamily="18" charset="-127"/>
              </a:rPr>
              <a:t>	Le </a:t>
            </a:r>
            <a:r>
              <a:rPr lang="fr-FR" b="1" dirty="0">
                <a:latin typeface="Batang" pitchFamily="18" charset="-127"/>
                <a:ea typeface="Batang" pitchFamily="18" charset="-127"/>
              </a:rPr>
              <a:t>21 janvier 1957 est fondée la fédération française des sports de quilles qui comporte une section </a:t>
            </a:r>
            <a:r>
              <a:rPr lang="fr-FR" b="1" dirty="0" smtClean="0">
                <a:latin typeface="Batang" pitchFamily="18" charset="-127"/>
                <a:ea typeface="Batang" pitchFamily="18" charset="-127"/>
              </a:rPr>
              <a:t>bowling.								</a:t>
            </a:r>
          </a:p>
        </p:txBody>
      </p:sp>
    </p:spTree>
    <p:extLst>
      <p:ext uri="{BB962C8B-B14F-4D97-AF65-F5344CB8AC3E}">
        <p14:creationId xmlns:p14="http://schemas.microsoft.com/office/powerpoint/2010/main" val="37672339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3250"/>
                                        <p:tgtEl>
                                          <p:spTgt spid="3">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500"/>
                                        <p:tgtEl>
                                          <p:spTgt spid="3">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3500"/>
                                        <p:tgtEl>
                                          <p:spTgt spid="3">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2500"/>
                                        <p:tgtEl>
                                          <p:spTgt spid="3">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500"/>
                                        <p:tgtEl>
                                          <p:spTgt spid="3">
                                            <p:txEl>
                                              <p:pRg st="5" end="5"/>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500"/>
                                        <p:tgtEl>
                                          <p:spTgt spid="3">
                                            <p:txEl>
                                              <p:pRg st="6" end="6"/>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2500"/>
                                        <p:tgtEl>
                                          <p:spTgt spid="3">
                                            <p:txEl>
                                              <p:pRg st="7" end="7"/>
                                            </p:txEl>
                                          </p:spTgt>
                                        </p:tgtEl>
                                      </p:cBhvr>
                                    </p:animEffect>
                                  </p:childTnLst>
                                </p:cTn>
                              </p:par>
                            </p:childTnLst>
                          </p:cTn>
                        </p:par>
                        <p:par>
                          <p:cTn id="46" fill="hold">
                            <p:stCondLst>
                              <p:cond delay="4500"/>
                            </p:stCondLst>
                            <p:childTnLst>
                              <p:par>
                                <p:cTn id="47" presetID="31" presetClass="entr" presetSubtype="0" fill="hold" nodeType="afterEffect">
                                  <p:stCondLst>
                                    <p:cond delay="400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ppt_w</p:attrName>
                                        </p:attrNameLst>
                                      </p:cBhvr>
                                      <p:tavLst>
                                        <p:tav tm="0">
                                          <p:val>
                                            <p:fltVal val="0"/>
                                          </p:val>
                                        </p:tav>
                                        <p:tav tm="100000">
                                          <p:val>
                                            <p:strVal val="#ppt_w"/>
                                          </p:val>
                                        </p:tav>
                                      </p:tavLst>
                                    </p:anim>
                                    <p:anim calcmode="lin" valueType="num">
                                      <p:cBhvr>
                                        <p:cTn id="50" dur="1000" fill="hold"/>
                                        <p:tgtEl>
                                          <p:spTgt spid="4"/>
                                        </p:tgtEl>
                                        <p:attrNameLst>
                                          <p:attrName>ppt_h</p:attrName>
                                        </p:attrNameLst>
                                      </p:cBhvr>
                                      <p:tavLst>
                                        <p:tav tm="0">
                                          <p:val>
                                            <p:fltVal val="0"/>
                                          </p:val>
                                        </p:tav>
                                        <p:tav tm="100000">
                                          <p:val>
                                            <p:strVal val="#ppt_h"/>
                                          </p:val>
                                        </p:tav>
                                      </p:tavLst>
                                    </p:anim>
                                    <p:anim calcmode="lin" valueType="num">
                                      <p:cBhvr>
                                        <p:cTn id="51" dur="1000" fill="hold"/>
                                        <p:tgtEl>
                                          <p:spTgt spid="4"/>
                                        </p:tgtEl>
                                        <p:attrNameLst>
                                          <p:attrName>style.rotation</p:attrName>
                                        </p:attrNameLst>
                                      </p:cBhvr>
                                      <p:tavLst>
                                        <p:tav tm="0">
                                          <p:val>
                                            <p:fltVal val="90"/>
                                          </p:val>
                                        </p:tav>
                                        <p:tav tm="100000">
                                          <p:val>
                                            <p:fltVal val="0"/>
                                          </p:val>
                                        </p:tav>
                                      </p:tavLst>
                                    </p:anim>
                                    <p:animEffect transition="in" filter="fade">
                                      <p:cBhvr>
                                        <p:cTn id="5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792088"/>
          </a:xfrm>
        </p:spPr>
        <p:txBody>
          <a:bodyPr>
            <a:normAutofit/>
          </a:bodyPr>
          <a:lstStyle/>
          <a:p>
            <a:r>
              <a:rPr lang="fr-FR" b="1" dirty="0"/>
              <a:t>Les </a:t>
            </a:r>
            <a:r>
              <a:rPr lang="fr-FR" b="1" dirty="0" smtClean="0"/>
              <a:t>règles</a:t>
            </a:r>
            <a:endParaRPr lang="fr-FR" dirty="0"/>
          </a:p>
        </p:txBody>
      </p:sp>
      <p:sp>
        <p:nvSpPr>
          <p:cNvPr id="3" name="Espace réservé du contenu 2"/>
          <p:cNvSpPr>
            <a:spLocks noGrp="1"/>
          </p:cNvSpPr>
          <p:nvPr>
            <p:ph idx="1"/>
          </p:nvPr>
        </p:nvSpPr>
        <p:spPr/>
        <p:txBody>
          <a:bodyPr>
            <a:normAutofit fontScale="47500" lnSpcReduction="20000"/>
          </a:bodyPr>
          <a:lstStyle/>
          <a:p>
            <a:pPr marL="0" indent="0">
              <a:buNone/>
            </a:pPr>
            <a:r>
              <a:rPr lang="fr-FR" dirty="0" smtClean="0"/>
              <a:t>	Une </a:t>
            </a:r>
            <a:r>
              <a:rPr lang="fr-FR" dirty="0"/>
              <a:t>partie de bowling se joue en 10 frames. A chaque frame, on dispose de deux lancers. Si on fait tomber toutes les quilles du premier coup, c'est </a:t>
            </a:r>
            <a:r>
              <a:rPr lang="fr-FR" b="1" dirty="0"/>
              <a:t>un </a:t>
            </a:r>
            <a:r>
              <a:rPr lang="fr-FR" b="1" dirty="0" err="1"/>
              <a:t>strike</a:t>
            </a:r>
            <a:r>
              <a:rPr lang="fr-FR" dirty="0"/>
              <a:t> et on n'effectue pas le deuxième lancer. S'il reste des quilles, on lance une deuxième fois la boule, et si on fait tomber toutes les quilles restantes, c'est </a:t>
            </a:r>
            <a:r>
              <a:rPr lang="fr-FR" b="1" dirty="0"/>
              <a:t>un </a:t>
            </a:r>
            <a:r>
              <a:rPr lang="fr-FR" b="1" dirty="0" err="1"/>
              <a:t>spare</a:t>
            </a:r>
            <a:r>
              <a:rPr lang="fr-FR" dirty="0"/>
              <a:t>, sinon, c'est </a:t>
            </a:r>
            <a:r>
              <a:rPr lang="fr-FR" b="1" dirty="0"/>
              <a:t>un trou </a:t>
            </a:r>
            <a:r>
              <a:rPr lang="fr-FR" dirty="0"/>
              <a:t>(on appelle </a:t>
            </a:r>
            <a:r>
              <a:rPr lang="fr-FR" b="1" dirty="0"/>
              <a:t>split </a:t>
            </a:r>
            <a:r>
              <a:rPr lang="fr-FR" dirty="0"/>
              <a:t>l'ensemble des quilles séparées restées debout après le premier lancer). </a:t>
            </a:r>
            <a:br>
              <a:rPr lang="fr-FR" dirty="0"/>
            </a:br>
            <a:r>
              <a:rPr lang="fr-FR" dirty="0"/>
              <a:t/>
            </a:r>
            <a:br>
              <a:rPr lang="fr-FR" dirty="0"/>
            </a:br>
            <a:r>
              <a:rPr lang="fr-FR" dirty="0" smtClean="0"/>
              <a:t>A </a:t>
            </a:r>
            <a:r>
              <a:rPr lang="fr-FR" dirty="0"/>
              <a:t>chaque frame, on lance donc une ou deux boules. Le calcul des points est le suivant :</a:t>
            </a:r>
          </a:p>
          <a:p>
            <a:pPr>
              <a:buFont typeface="Wingdings" pitchFamily="2" charset="2"/>
              <a:buChar char="v"/>
            </a:pPr>
            <a:r>
              <a:rPr lang="fr-FR" dirty="0" smtClean="0"/>
              <a:t>chaque </a:t>
            </a:r>
            <a:r>
              <a:rPr lang="fr-FR" dirty="0"/>
              <a:t>frame rapporte simplement le nombre de quilles tombées si c'est un trou </a:t>
            </a:r>
          </a:p>
          <a:p>
            <a:pPr>
              <a:buFont typeface="Wingdings" pitchFamily="2" charset="2"/>
              <a:buChar char="v"/>
            </a:pPr>
            <a:r>
              <a:rPr lang="fr-FR" dirty="0" smtClean="0"/>
              <a:t>si </a:t>
            </a:r>
            <a:r>
              <a:rPr lang="fr-FR" dirty="0"/>
              <a:t>c'est </a:t>
            </a:r>
            <a:r>
              <a:rPr lang="fr-FR" b="1" dirty="0"/>
              <a:t>un </a:t>
            </a:r>
            <a:r>
              <a:rPr lang="fr-FR" b="1" dirty="0" err="1"/>
              <a:t>spare</a:t>
            </a:r>
            <a:r>
              <a:rPr lang="fr-FR" dirty="0"/>
              <a:t>, on compte en plus le nombre de quilles qui seront abattues par la boule suivante </a:t>
            </a:r>
          </a:p>
          <a:p>
            <a:pPr>
              <a:buFont typeface="Wingdings" pitchFamily="2" charset="2"/>
              <a:buChar char="v"/>
            </a:pPr>
            <a:r>
              <a:rPr lang="fr-FR" dirty="0" smtClean="0"/>
              <a:t>si </a:t>
            </a:r>
            <a:r>
              <a:rPr lang="fr-FR" dirty="0"/>
              <a:t>c'est </a:t>
            </a:r>
            <a:r>
              <a:rPr lang="fr-FR" b="1" dirty="0"/>
              <a:t>un </a:t>
            </a:r>
            <a:r>
              <a:rPr lang="fr-FR" b="1" dirty="0" err="1"/>
              <a:t>strike</a:t>
            </a:r>
            <a:r>
              <a:rPr lang="fr-FR" dirty="0"/>
              <a:t>, on compte en plus le nombre de quilles qui seront abattues par les deux </a:t>
            </a:r>
            <a:r>
              <a:rPr lang="fr-FR" dirty="0" smtClean="0"/>
              <a:t>boules suivantes </a:t>
            </a:r>
          </a:p>
          <a:p>
            <a:pPr marL="0" indent="0">
              <a:buNone/>
            </a:pPr>
            <a:endParaRPr lang="fr-FR" dirty="0"/>
          </a:p>
          <a:p>
            <a:pPr marL="0" indent="0">
              <a:buNone/>
            </a:pPr>
            <a:r>
              <a:rPr lang="fr-FR" b="1" dirty="0"/>
              <a:t>Une petite remarque</a:t>
            </a:r>
            <a:r>
              <a:rPr lang="fr-FR" dirty="0"/>
              <a:t> : à la dernière frame, si on fait un </a:t>
            </a:r>
            <a:r>
              <a:rPr lang="fr-FR" dirty="0" err="1"/>
              <a:t>strike</a:t>
            </a:r>
            <a:r>
              <a:rPr lang="fr-FR" dirty="0"/>
              <a:t>, on a droit à deux boules supplémentaires pour calculer les points, et à une boule supplémentaire si c'est un </a:t>
            </a:r>
            <a:r>
              <a:rPr lang="fr-FR" dirty="0" err="1"/>
              <a:t>spare</a:t>
            </a:r>
            <a:r>
              <a:rPr lang="fr-FR" dirty="0"/>
              <a:t>. On peut donc jouer trois boules à la dernière frame. </a:t>
            </a:r>
            <a:br>
              <a:rPr lang="fr-FR" dirty="0"/>
            </a:br>
            <a:r>
              <a:rPr lang="fr-FR" dirty="0"/>
              <a:t>Au maximum, c'est à dire si on ne fait que des </a:t>
            </a:r>
            <a:r>
              <a:rPr lang="fr-FR" dirty="0" err="1"/>
              <a:t>strikes</a:t>
            </a:r>
            <a:r>
              <a:rPr lang="fr-FR" dirty="0"/>
              <a:t>, à chaque frame on marque 10 points pour les quilles abattues plus deux fois 10 points pour les quilles abattues par les deux boules suivantes</a:t>
            </a:r>
            <a:r>
              <a:rPr lang="fr-FR" dirty="0" smtClean="0"/>
              <a:t>.</a:t>
            </a:r>
          </a:p>
          <a:p>
            <a:pPr marL="0" indent="0">
              <a:buNone/>
            </a:pPr>
            <a:endParaRPr lang="fr-FR" dirty="0"/>
          </a:p>
          <a:p>
            <a:pPr marL="0" indent="0">
              <a:buNone/>
            </a:pPr>
            <a:r>
              <a:rPr lang="fr-FR" i="1" u="sng" dirty="0" smtClean="0"/>
              <a:t>Info:</a:t>
            </a:r>
            <a:r>
              <a:rPr lang="fr-FR" i="1" dirty="0" smtClean="0"/>
              <a:t> Le </a:t>
            </a:r>
            <a:r>
              <a:rPr lang="fr-FR" i="1" dirty="0"/>
              <a:t>score maximum total est donc de 30 points par frame soit 300. Pour cela, c'est 12 </a:t>
            </a:r>
            <a:r>
              <a:rPr lang="fr-FR" i="1" dirty="0" err="1"/>
              <a:t>strikes</a:t>
            </a:r>
            <a:r>
              <a:rPr lang="fr-FR" i="1" dirty="0"/>
              <a:t> de suite que l'on devra réaliser (un par frame plus deux supplémentaires à la dixième frame) ! Sachez que les points pour le décathlon sont calculés sur le total des scores de 3 parties consécutives… et rassurez-vous : dans une salle de bowling, tous les points sont calculés par un système automatisé !</a:t>
            </a:r>
            <a:endParaRPr lang="fr-FR" dirty="0"/>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3145294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par>
                          <p:cTn id="47" fill="hold">
                            <p:stCondLst>
                              <p:cond delay="2000"/>
                            </p:stCondLst>
                            <p:childTnLst>
                              <p:par>
                                <p:cTn id="48" presetID="31" presetClass="entr" presetSubtype="0" fill="hold" nodeType="afterEffect">
                                  <p:stCondLst>
                                    <p:cond delay="4000"/>
                                  </p:stCondLst>
                                  <p:childTnLst>
                                    <p:set>
                                      <p:cBhvr>
                                        <p:cTn id="49" dur="1" fill="hold">
                                          <p:stCondLst>
                                            <p:cond delay="0"/>
                                          </p:stCondLst>
                                        </p:cTn>
                                        <p:tgtEl>
                                          <p:spTgt spid="4"/>
                                        </p:tgtEl>
                                        <p:attrNameLst>
                                          <p:attrName>style.visibility</p:attrName>
                                        </p:attrNameLst>
                                      </p:cBhvr>
                                      <p:to>
                                        <p:strVal val="visible"/>
                                      </p:to>
                                    </p:set>
                                    <p:anim calcmode="lin" valueType="num">
                                      <p:cBhvr>
                                        <p:cTn id="50" dur="1000" fill="hold"/>
                                        <p:tgtEl>
                                          <p:spTgt spid="4"/>
                                        </p:tgtEl>
                                        <p:attrNameLst>
                                          <p:attrName>ppt_w</p:attrName>
                                        </p:attrNameLst>
                                      </p:cBhvr>
                                      <p:tavLst>
                                        <p:tav tm="0">
                                          <p:val>
                                            <p:fltVal val="0"/>
                                          </p:val>
                                        </p:tav>
                                        <p:tav tm="100000">
                                          <p:val>
                                            <p:strVal val="#ppt_w"/>
                                          </p:val>
                                        </p:tav>
                                      </p:tavLst>
                                    </p:anim>
                                    <p:anim calcmode="lin" valueType="num">
                                      <p:cBhvr>
                                        <p:cTn id="51" dur="1000" fill="hold"/>
                                        <p:tgtEl>
                                          <p:spTgt spid="4"/>
                                        </p:tgtEl>
                                        <p:attrNameLst>
                                          <p:attrName>ppt_h</p:attrName>
                                        </p:attrNameLst>
                                      </p:cBhvr>
                                      <p:tavLst>
                                        <p:tav tm="0">
                                          <p:val>
                                            <p:fltVal val="0"/>
                                          </p:val>
                                        </p:tav>
                                        <p:tav tm="100000">
                                          <p:val>
                                            <p:strVal val="#ppt_h"/>
                                          </p:val>
                                        </p:tav>
                                      </p:tavLst>
                                    </p:anim>
                                    <p:anim calcmode="lin" valueType="num">
                                      <p:cBhvr>
                                        <p:cTn id="52" dur="1000" fill="hold"/>
                                        <p:tgtEl>
                                          <p:spTgt spid="4"/>
                                        </p:tgtEl>
                                        <p:attrNameLst>
                                          <p:attrName>style.rotation</p:attrName>
                                        </p:attrNameLst>
                                      </p:cBhvr>
                                      <p:tavLst>
                                        <p:tav tm="0">
                                          <p:val>
                                            <p:fltVal val="90"/>
                                          </p:val>
                                        </p:tav>
                                        <p:tav tm="100000">
                                          <p:val>
                                            <p:fltVal val="0"/>
                                          </p:val>
                                        </p:tav>
                                      </p:tavLst>
                                    </p:anim>
                                    <p:animEffect transition="in" filter="fade">
                                      <p:cBhvr>
                                        <p:cTn id="5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936104"/>
          </a:xfrm>
        </p:spPr>
        <p:txBody>
          <a:bodyPr/>
          <a:lstStyle/>
          <a:p>
            <a:r>
              <a:rPr lang="fr-FR" b="1" dirty="0"/>
              <a:t>L'équipement</a:t>
            </a:r>
            <a:endParaRPr lang="fr-FR" dirty="0"/>
          </a:p>
        </p:txBody>
      </p:sp>
      <p:sp>
        <p:nvSpPr>
          <p:cNvPr id="3" name="Espace réservé du contenu 2"/>
          <p:cNvSpPr>
            <a:spLocks noGrp="1"/>
          </p:cNvSpPr>
          <p:nvPr>
            <p:ph idx="1"/>
          </p:nvPr>
        </p:nvSpPr>
        <p:spPr/>
        <p:txBody>
          <a:bodyPr>
            <a:normAutofit fontScale="62500" lnSpcReduction="20000"/>
          </a:bodyPr>
          <a:lstStyle/>
          <a:p>
            <a:pPr>
              <a:buFont typeface="Wingdings" pitchFamily="2" charset="2"/>
              <a:buChar char="v"/>
            </a:pPr>
            <a:r>
              <a:rPr lang="fr-FR" b="1" dirty="0"/>
              <a:t>Les chaussures</a:t>
            </a:r>
            <a:r>
              <a:rPr lang="fr-FR" dirty="0"/>
              <a:t> </a:t>
            </a:r>
            <a:r>
              <a:rPr lang="fr-FR" b="1" dirty="0"/>
              <a:t>pour monter sur la piste sont particulières</a:t>
            </a:r>
            <a:r>
              <a:rPr lang="fr-FR" dirty="0"/>
              <a:t> : le talon est constitué d'un plastique ne laissant pas de trace sur le bois de l'approche, et la semelle est en cuir doux (genre daim).</a:t>
            </a:r>
            <a:br>
              <a:rPr lang="fr-FR" dirty="0"/>
            </a:br>
            <a:r>
              <a:rPr lang="fr-FR" dirty="0"/>
              <a:t>Le dernier pas de la course est un pas glissé : pour un droitier, lors de ce dernier pas, le pied droit reste à sa place, et on se fend en faisant glisser le pied gauche. La semelle de la chaussure de bowling permet ce glissé</a:t>
            </a:r>
            <a:r>
              <a:rPr lang="fr-FR" dirty="0" smtClean="0"/>
              <a:t>.</a:t>
            </a:r>
          </a:p>
          <a:p>
            <a:pPr marL="0" indent="0">
              <a:buNone/>
            </a:pPr>
            <a:endParaRPr lang="fr-FR" dirty="0"/>
          </a:p>
          <a:p>
            <a:pPr>
              <a:buFont typeface="Wingdings" pitchFamily="2" charset="2"/>
              <a:buChar char="v"/>
            </a:pPr>
            <a:r>
              <a:rPr lang="fr-FR" b="1" dirty="0"/>
              <a:t>Les boules </a:t>
            </a:r>
            <a:r>
              <a:rPr lang="fr-FR" dirty="0"/>
              <a:t/>
            </a:r>
            <a:br>
              <a:rPr lang="fr-FR" dirty="0"/>
            </a:br>
            <a:r>
              <a:rPr lang="fr-FR" dirty="0"/>
              <a:t>Diamètre approximatif : 22 cm</a:t>
            </a:r>
            <a:br>
              <a:rPr lang="fr-FR" dirty="0"/>
            </a:br>
            <a:r>
              <a:rPr lang="fr-FR" dirty="0"/>
              <a:t>Poids : de 4 à 7 kg</a:t>
            </a:r>
            <a:br>
              <a:rPr lang="fr-FR" dirty="0"/>
            </a:br>
            <a:r>
              <a:rPr lang="fr-FR" dirty="0"/>
              <a:t>Il y a trois trous dans les boules, le plus gros pour le pouce, les deux autres pour le majeur et l'annulaire</a:t>
            </a:r>
            <a:r>
              <a:rPr lang="fr-FR" dirty="0" smtClean="0"/>
              <a:t>.</a:t>
            </a:r>
          </a:p>
          <a:p>
            <a:pPr marL="0" indent="0">
              <a:buNone/>
            </a:pPr>
            <a:endParaRPr lang="fr-FR" dirty="0" smtClean="0"/>
          </a:p>
          <a:p>
            <a:pPr marL="0" indent="0">
              <a:buNone/>
            </a:pPr>
            <a:r>
              <a:rPr lang="fr-FR" dirty="0"/>
              <a:t/>
            </a:r>
            <a:br>
              <a:rPr lang="fr-FR" dirty="0"/>
            </a:br>
            <a:r>
              <a:rPr lang="fr-FR" i="1" u="sng" dirty="0" smtClean="0"/>
              <a:t>Info:</a:t>
            </a:r>
            <a:r>
              <a:rPr lang="fr-FR" i="1" dirty="0" smtClean="0"/>
              <a:t> Le </a:t>
            </a:r>
            <a:r>
              <a:rPr lang="fr-FR" i="1" dirty="0"/>
              <a:t>chiffre mentionné sur les boules est le poids en unité anglaise (9 à 16 livres).</a:t>
            </a:r>
            <a:endParaRPr lang="fr-FR" dirty="0"/>
          </a:p>
          <a:p>
            <a:pPr marL="0" indent="0">
              <a:buNone/>
            </a:pP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8726996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500"/>
                                        <p:tgtEl>
                                          <p:spTgt spid="2"/>
                                        </p:tgtEl>
                                      </p:cBhvr>
                                    </p:animEffect>
                                  </p:childTnLst>
                                </p:cTn>
                              </p:par>
                            </p:childTnLst>
                          </p:cTn>
                        </p:par>
                        <p:par>
                          <p:cTn id="8" fill="hold">
                            <p:stCondLst>
                              <p:cond delay="1500"/>
                            </p:stCondLst>
                            <p:childTnLst>
                              <p:par>
                                <p:cTn id="9" presetID="3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3">
                                            <p:txEl>
                                              <p:pRg st="0" end="0"/>
                                            </p:txEl>
                                          </p:spTgt>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2" end="2"/>
                                            </p:txEl>
                                          </p:spTgt>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par>
                          <p:cTn id="27" fill="hold">
                            <p:stCondLst>
                              <p:cond delay="2500"/>
                            </p:stCondLst>
                            <p:childTnLst>
                              <p:par>
                                <p:cTn id="28" presetID="31" presetClass="entr" presetSubtype="0" fill="hold" nodeType="afterEffect">
                                  <p:stCondLst>
                                    <p:cond delay="400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 calcmode="lin" valueType="num">
                                      <p:cBhvr>
                                        <p:cTn id="32" dur="1000" fill="hold"/>
                                        <p:tgtEl>
                                          <p:spTgt spid="4"/>
                                        </p:tgtEl>
                                        <p:attrNameLst>
                                          <p:attrName>style.rotation</p:attrName>
                                        </p:attrNameLst>
                                      </p:cBhvr>
                                      <p:tavLst>
                                        <p:tav tm="0">
                                          <p:val>
                                            <p:fltVal val="90"/>
                                          </p:val>
                                        </p:tav>
                                        <p:tav tm="100000">
                                          <p:val>
                                            <p:fltVal val="0"/>
                                          </p:val>
                                        </p:tav>
                                      </p:tavLst>
                                    </p:anim>
                                    <p:animEffect transition="in" filter="fade">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Les </a:t>
            </a:r>
            <a:r>
              <a:rPr lang="fr-FR" b="1" dirty="0" smtClean="0"/>
              <a:t>quilles</a:t>
            </a:r>
            <a:endParaRPr lang="fr-FR" dirty="0"/>
          </a:p>
        </p:txBody>
      </p:sp>
      <p:sp>
        <p:nvSpPr>
          <p:cNvPr id="3" name="Espace réservé du contenu 2"/>
          <p:cNvSpPr>
            <a:spLocks noGrp="1"/>
          </p:cNvSpPr>
          <p:nvPr>
            <p:ph idx="1"/>
          </p:nvPr>
        </p:nvSpPr>
        <p:spPr/>
        <p:txBody>
          <a:bodyPr>
            <a:normAutofit/>
          </a:bodyPr>
          <a:lstStyle/>
          <a:p>
            <a:pPr marL="0" indent="0">
              <a:buNone/>
            </a:pPr>
            <a:r>
              <a:rPr lang="fr-FR" sz="1800" dirty="0"/>
              <a:t>Dimensions approximatives :</a:t>
            </a:r>
          </a:p>
          <a:p>
            <a:pPr>
              <a:buFont typeface="Wingdings" pitchFamily="2" charset="2"/>
              <a:buChar char="v"/>
            </a:pPr>
            <a:r>
              <a:rPr lang="fr-FR" sz="1800" dirty="0"/>
              <a:t>diamètre : 11,5 cm </a:t>
            </a:r>
          </a:p>
          <a:p>
            <a:pPr>
              <a:buFont typeface="Wingdings" pitchFamily="2" charset="2"/>
              <a:buChar char="v"/>
            </a:pPr>
            <a:r>
              <a:rPr lang="fr-FR" sz="1800" dirty="0"/>
              <a:t>hauteur : 38 cm </a:t>
            </a:r>
          </a:p>
          <a:p>
            <a:pPr>
              <a:buFont typeface="Wingdings" pitchFamily="2" charset="2"/>
              <a:buChar char="v"/>
            </a:pPr>
            <a:r>
              <a:rPr lang="fr-FR" sz="1800" dirty="0"/>
              <a:t>poids : à peu près 1,5 kg </a:t>
            </a:r>
          </a:p>
          <a:p>
            <a:pPr>
              <a:buFont typeface="Wingdings" pitchFamily="2" charset="2"/>
              <a:buChar char="v"/>
            </a:pPr>
            <a:r>
              <a:rPr lang="fr-FR" sz="1800" dirty="0"/>
              <a:t>matière : bois d'érable recouvert de matière plastique laquée </a:t>
            </a:r>
          </a:p>
          <a:p>
            <a:pPr>
              <a:buFont typeface="Wingdings" pitchFamily="2" charset="2"/>
              <a:buChar char="v"/>
            </a:pPr>
            <a:r>
              <a:rPr lang="fr-FR" sz="1800" dirty="0"/>
              <a:t>Les quilles sont numérotées de la façon suivante </a:t>
            </a:r>
            <a:r>
              <a:rPr lang="fr-FR" sz="1800" dirty="0" smtClean="0"/>
              <a:t>:</a:t>
            </a:r>
            <a:endParaRPr lang="fr-FR" sz="1800" dirty="0"/>
          </a:p>
          <a:p>
            <a:pPr marL="0" indent="0">
              <a:buNone/>
            </a:pPr>
            <a:endParaRPr lang="fr-FR" sz="1800" dirty="0"/>
          </a:p>
          <a:p>
            <a:pPr marL="0" indent="0">
              <a:buNone/>
            </a:pPr>
            <a:endParaRPr lang="fr-FR" sz="1800" dirty="0"/>
          </a:p>
          <a:p>
            <a:pPr marL="0" indent="0">
              <a:buNone/>
            </a:pPr>
            <a:endParaRPr lang="fr-FR" sz="1800" dirty="0"/>
          </a:p>
          <a:p>
            <a:pPr marL="0" indent="0">
              <a:buNone/>
            </a:pPr>
            <a:endParaRPr lang="fr-FR" sz="1800" dirty="0"/>
          </a:p>
          <a:p>
            <a:pPr marL="0" indent="0">
              <a:buNone/>
            </a:pPr>
            <a:endParaRPr lang="fr-FR" sz="1800" dirty="0"/>
          </a:p>
          <a:p>
            <a:pPr marL="0" indent="0">
              <a:buNone/>
            </a:pPr>
            <a:r>
              <a:rPr lang="fr-FR" sz="1800" i="1" u="sng" dirty="0" smtClean="0"/>
              <a:t>Info:</a:t>
            </a:r>
            <a:r>
              <a:rPr lang="fr-FR" sz="1800" i="1" dirty="0" smtClean="0"/>
              <a:t> Le </a:t>
            </a:r>
            <a:r>
              <a:rPr lang="fr-FR" sz="1800" i="1" dirty="0"/>
              <a:t>centre de gravité des quilles est tel qu'elles chutent systématiquement dès que leur inclinaison est de 9°.</a:t>
            </a:r>
            <a:endParaRPr lang="fr-FR" sz="1800" dirty="0"/>
          </a:p>
          <a:p>
            <a:pPr marL="0" indent="0">
              <a:buNone/>
            </a:pPr>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3137" y="3933056"/>
            <a:ext cx="1143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165112272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000"/>
                                        <p:tgtEl>
                                          <p:spTgt spid="3">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1000"/>
                                        <p:tgtEl>
                                          <p:spTgt spid="3">
                                            <p:txEl>
                                              <p:pRg st="2" end="2"/>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1000"/>
                                        <p:tgtEl>
                                          <p:spTgt spid="3">
                                            <p:txEl>
                                              <p:pRg st="3" end="3"/>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1000"/>
                                        <p:tgtEl>
                                          <p:spTgt spid="3">
                                            <p:txEl>
                                              <p:pRg st="4" end="4"/>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1" dur="1000"/>
                                        <p:tgtEl>
                                          <p:spTgt spid="3">
                                            <p:txEl>
                                              <p:pRg st="5" end="5"/>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 calcmode="lin" valueType="num">
                                      <p:cBhvr>
                                        <p:cTn id="44"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46" dur="1000"/>
                                        <p:tgtEl>
                                          <p:spTgt spid="3">
                                            <p:txEl>
                                              <p:pRg st="11" end="11"/>
                                            </p:txEl>
                                          </p:spTgt>
                                        </p:tgtEl>
                                      </p:cBhvr>
                                    </p:animEffect>
                                  </p:childTnLst>
                                </p:cTn>
                              </p:par>
                            </p:childTnLst>
                          </p:cTn>
                        </p:par>
                        <p:par>
                          <p:cTn id="47" fill="hold">
                            <p:stCondLst>
                              <p:cond delay="2000"/>
                            </p:stCondLst>
                            <p:childTnLst>
                              <p:par>
                                <p:cTn id="48" presetID="45" presetClass="entr" presetSubtype="0" fill="hold" nodeType="afterEffect">
                                  <p:stCondLst>
                                    <p:cond delay="0"/>
                                  </p:stCondLst>
                                  <p:childTnLst>
                                    <p:set>
                                      <p:cBhvr>
                                        <p:cTn id="49" dur="1" fill="hold">
                                          <p:stCondLst>
                                            <p:cond delay="0"/>
                                          </p:stCondLst>
                                        </p:cTn>
                                        <p:tgtEl>
                                          <p:spTgt spid="3074"/>
                                        </p:tgtEl>
                                        <p:attrNameLst>
                                          <p:attrName>style.visibility</p:attrName>
                                        </p:attrNameLst>
                                      </p:cBhvr>
                                      <p:to>
                                        <p:strVal val="visible"/>
                                      </p:to>
                                    </p:set>
                                    <p:animEffect transition="in" filter="fade">
                                      <p:cBhvr>
                                        <p:cTn id="50" dur="2000"/>
                                        <p:tgtEl>
                                          <p:spTgt spid="3074"/>
                                        </p:tgtEl>
                                      </p:cBhvr>
                                    </p:animEffect>
                                    <p:anim calcmode="lin" valueType="num">
                                      <p:cBhvr>
                                        <p:cTn id="51" dur="2000" fill="hold"/>
                                        <p:tgtEl>
                                          <p:spTgt spid="3074"/>
                                        </p:tgtEl>
                                        <p:attrNameLst>
                                          <p:attrName>ppt_w</p:attrName>
                                        </p:attrNameLst>
                                      </p:cBhvr>
                                      <p:tavLst>
                                        <p:tav tm="0" fmla="#ppt_w*sin(2.5*pi*$)">
                                          <p:val>
                                            <p:fltVal val="0"/>
                                          </p:val>
                                        </p:tav>
                                        <p:tav tm="100000">
                                          <p:val>
                                            <p:fltVal val="1"/>
                                          </p:val>
                                        </p:tav>
                                      </p:tavLst>
                                    </p:anim>
                                    <p:anim calcmode="lin" valueType="num">
                                      <p:cBhvr>
                                        <p:cTn id="52" dur="2000" fill="hold"/>
                                        <p:tgtEl>
                                          <p:spTgt spid="3074"/>
                                        </p:tgtEl>
                                        <p:attrNameLst>
                                          <p:attrName>ppt_h</p:attrName>
                                        </p:attrNameLst>
                                      </p:cBhvr>
                                      <p:tavLst>
                                        <p:tav tm="0">
                                          <p:val>
                                            <p:strVal val="#ppt_h"/>
                                          </p:val>
                                        </p:tav>
                                        <p:tav tm="100000">
                                          <p:val>
                                            <p:strVal val="#ppt_h"/>
                                          </p:val>
                                        </p:tav>
                                      </p:tavLst>
                                    </p:anim>
                                  </p:childTnLst>
                                </p:cTn>
                              </p:par>
                            </p:childTnLst>
                          </p:cTn>
                        </p:par>
                        <p:par>
                          <p:cTn id="53" fill="hold">
                            <p:stCondLst>
                              <p:cond delay="4000"/>
                            </p:stCondLst>
                            <p:childTnLst>
                              <p:par>
                                <p:cTn id="54" presetID="31" presetClass="entr" presetSubtype="0" fill="hold" nodeType="afterEffect">
                                  <p:stCondLst>
                                    <p:cond delay="400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ppt_w</p:attrName>
                                        </p:attrNameLst>
                                      </p:cBhvr>
                                      <p:tavLst>
                                        <p:tav tm="0">
                                          <p:val>
                                            <p:fltVal val="0"/>
                                          </p:val>
                                        </p:tav>
                                        <p:tav tm="100000">
                                          <p:val>
                                            <p:strVal val="#ppt_w"/>
                                          </p:val>
                                        </p:tav>
                                      </p:tavLst>
                                    </p:anim>
                                    <p:anim calcmode="lin" valueType="num">
                                      <p:cBhvr>
                                        <p:cTn id="57" dur="1000" fill="hold"/>
                                        <p:tgtEl>
                                          <p:spTgt spid="5"/>
                                        </p:tgtEl>
                                        <p:attrNameLst>
                                          <p:attrName>ppt_h</p:attrName>
                                        </p:attrNameLst>
                                      </p:cBhvr>
                                      <p:tavLst>
                                        <p:tav tm="0">
                                          <p:val>
                                            <p:fltVal val="0"/>
                                          </p:val>
                                        </p:tav>
                                        <p:tav tm="100000">
                                          <p:val>
                                            <p:strVal val="#ppt_h"/>
                                          </p:val>
                                        </p:tav>
                                      </p:tavLst>
                                    </p:anim>
                                    <p:anim calcmode="lin" valueType="num">
                                      <p:cBhvr>
                                        <p:cTn id="58" dur="1000" fill="hold"/>
                                        <p:tgtEl>
                                          <p:spTgt spid="5"/>
                                        </p:tgtEl>
                                        <p:attrNameLst>
                                          <p:attrName>style.rotation</p:attrName>
                                        </p:attrNameLst>
                                      </p:cBhvr>
                                      <p:tavLst>
                                        <p:tav tm="0">
                                          <p:val>
                                            <p:fltVal val="90"/>
                                          </p:val>
                                        </p:tav>
                                        <p:tav tm="100000">
                                          <p:val>
                                            <p:fltVal val="0"/>
                                          </p:val>
                                        </p:tav>
                                      </p:tavLst>
                                    </p:anim>
                                    <p:animEffect transition="in" filter="fade">
                                      <p:cBhvr>
                                        <p:cTn id="5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850106"/>
          </a:xfrm>
        </p:spPr>
        <p:txBody>
          <a:bodyPr>
            <a:normAutofit/>
          </a:bodyPr>
          <a:lstStyle/>
          <a:p>
            <a:r>
              <a:rPr lang="fr-FR" b="1" dirty="0"/>
              <a:t>La piste</a:t>
            </a:r>
            <a:r>
              <a:rPr lang="fr-FR" dirty="0"/>
              <a:t> </a:t>
            </a:r>
          </a:p>
        </p:txBody>
      </p:sp>
      <p:sp>
        <p:nvSpPr>
          <p:cNvPr id="3" name="Espace réservé du contenu 2"/>
          <p:cNvSpPr>
            <a:spLocks noGrp="1"/>
          </p:cNvSpPr>
          <p:nvPr>
            <p:ph idx="1"/>
          </p:nvPr>
        </p:nvSpPr>
        <p:spPr/>
        <p:txBody>
          <a:bodyPr>
            <a:normAutofit/>
          </a:bodyPr>
          <a:lstStyle/>
          <a:p>
            <a:pPr marL="0" indent="0">
              <a:buNone/>
            </a:pPr>
            <a:r>
              <a:rPr lang="fr-FR" sz="1600" dirty="0"/>
              <a:t>Dimensions approximatives :</a:t>
            </a:r>
          </a:p>
          <a:p>
            <a:pPr>
              <a:buFont typeface="Wingdings" pitchFamily="2" charset="2"/>
              <a:buChar char="v"/>
            </a:pPr>
            <a:r>
              <a:rPr lang="fr-FR" sz="1600" dirty="0"/>
              <a:t>longueur de la ligne de faute (qui ne doit en aucun cas être franchie ou piétinée !) jusqu'au fond : 20 m </a:t>
            </a:r>
          </a:p>
          <a:p>
            <a:pPr>
              <a:buFont typeface="Wingdings" pitchFamily="2" charset="2"/>
              <a:buChar char="v"/>
            </a:pPr>
            <a:r>
              <a:rPr lang="fr-FR" sz="1600" dirty="0"/>
              <a:t>longueur de l'approche (avant la ligne de faute) : 5 m </a:t>
            </a:r>
          </a:p>
          <a:p>
            <a:pPr>
              <a:buFont typeface="Wingdings" pitchFamily="2" charset="2"/>
              <a:buChar char="v"/>
            </a:pPr>
            <a:r>
              <a:rPr lang="fr-FR" sz="1600" dirty="0"/>
              <a:t>largeur : 1 m </a:t>
            </a:r>
          </a:p>
          <a:p>
            <a:pPr marL="0" indent="0">
              <a:buNone/>
            </a:pPr>
            <a:r>
              <a:rPr lang="fr-FR" sz="1600" dirty="0"/>
              <a:t>La piste de bowling est constituée de bois de pin et d'érable, ou de matière synthétique, nivelée, polie et vernie. Elle est enduite régulièrement d'un film " d'huile " (lubrifiant adapté à la surface) sur à peu près les 2/3 de sa longueur. </a:t>
            </a:r>
            <a:endParaRPr lang="fr-FR" sz="1600" dirty="0" smtClean="0"/>
          </a:p>
          <a:p>
            <a:pPr marL="0" indent="0">
              <a:buNone/>
            </a:pPr>
            <a:r>
              <a:rPr lang="fr-FR" sz="1600" dirty="0" smtClean="0"/>
              <a:t/>
            </a:r>
            <a:br>
              <a:rPr lang="fr-FR" sz="1600" dirty="0" smtClean="0"/>
            </a:br>
            <a:r>
              <a:rPr lang="fr-FR" sz="1600" dirty="0" smtClean="0"/>
              <a:t>On trouve un ensemble de repères : des points sur l'approche, des flèches sur la piste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581128"/>
            <a:ext cx="4095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13491582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2" fill="hold" grpId="0" nodeType="afterEffect">
                                  <p:stCondLst>
                                    <p:cond delay="200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5" dur="1000" fill="hold"/>
                                        <p:tgtEl>
                                          <p:spTgt spid="3">
                                            <p:txEl>
                                              <p:pRg st="5" end="5"/>
                                            </p:txEl>
                                          </p:spTgt>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2000"/>
                                  </p:stCondLst>
                                  <p:childTnLst>
                                    <p:set>
                                      <p:cBhvr>
                                        <p:cTn id="37" dur="1" fill="hold">
                                          <p:stCondLst>
                                            <p:cond delay="0"/>
                                          </p:stCondLst>
                                        </p:cTn>
                                        <p:tgtEl>
                                          <p:spTgt spid="1026"/>
                                        </p:tgtEl>
                                        <p:attrNameLst>
                                          <p:attrName>style.visibility</p:attrName>
                                        </p:attrNameLst>
                                      </p:cBhvr>
                                      <p:to>
                                        <p:strVal val="visible"/>
                                      </p:to>
                                    </p:set>
                                    <p:anim calcmode="lin" valueType="num">
                                      <p:cBhvr additive="base">
                                        <p:cTn id="38" dur="1000" fill="hold"/>
                                        <p:tgtEl>
                                          <p:spTgt spid="1026"/>
                                        </p:tgtEl>
                                        <p:attrNameLst>
                                          <p:attrName>ppt_x</p:attrName>
                                        </p:attrNameLst>
                                      </p:cBhvr>
                                      <p:tavLst>
                                        <p:tav tm="0">
                                          <p:val>
                                            <p:strVal val="1+#ppt_w/2"/>
                                          </p:val>
                                        </p:tav>
                                        <p:tav tm="100000">
                                          <p:val>
                                            <p:strVal val="#ppt_x"/>
                                          </p:val>
                                        </p:tav>
                                      </p:tavLst>
                                    </p:anim>
                                    <p:anim calcmode="lin" valueType="num">
                                      <p:cBhvr additive="base">
                                        <p:cTn id="39" dur="1000" fill="hold"/>
                                        <p:tgtEl>
                                          <p:spTgt spid="1026"/>
                                        </p:tgtEl>
                                        <p:attrNameLst>
                                          <p:attrName>ppt_y</p:attrName>
                                        </p:attrNameLst>
                                      </p:cBhvr>
                                      <p:tavLst>
                                        <p:tav tm="0">
                                          <p:val>
                                            <p:strVal val="#ppt_y"/>
                                          </p:val>
                                        </p:tav>
                                        <p:tav tm="100000">
                                          <p:val>
                                            <p:strVal val="#ppt_y"/>
                                          </p:val>
                                        </p:tav>
                                      </p:tavLst>
                                    </p:anim>
                                  </p:childTnLst>
                                </p:cTn>
                              </p:par>
                            </p:childTnLst>
                          </p:cTn>
                        </p:par>
                        <p:par>
                          <p:cTn id="40" fill="hold">
                            <p:stCondLst>
                              <p:cond delay="4500"/>
                            </p:stCondLst>
                            <p:childTnLst>
                              <p:par>
                                <p:cTn id="41" presetID="31" presetClass="entr" presetSubtype="0" fill="hold" nodeType="afterEffect">
                                  <p:stCondLst>
                                    <p:cond delay="4000"/>
                                  </p:stCondLst>
                                  <p:childTnLst>
                                    <p:set>
                                      <p:cBhvr>
                                        <p:cTn id="42" dur="1" fill="hold">
                                          <p:stCondLst>
                                            <p:cond delay="0"/>
                                          </p:stCondLst>
                                        </p:cTn>
                                        <p:tgtEl>
                                          <p:spTgt spid="5"/>
                                        </p:tgtEl>
                                        <p:attrNameLst>
                                          <p:attrName>style.visibility</p:attrName>
                                        </p:attrNameLst>
                                      </p:cBhvr>
                                      <p:to>
                                        <p:strVal val="visible"/>
                                      </p:to>
                                    </p:set>
                                    <p:anim calcmode="lin" valueType="num">
                                      <p:cBhvr>
                                        <p:cTn id="43" dur="1000" fill="hold"/>
                                        <p:tgtEl>
                                          <p:spTgt spid="5"/>
                                        </p:tgtEl>
                                        <p:attrNameLst>
                                          <p:attrName>ppt_w</p:attrName>
                                        </p:attrNameLst>
                                      </p:cBhvr>
                                      <p:tavLst>
                                        <p:tav tm="0">
                                          <p:val>
                                            <p:fltVal val="0"/>
                                          </p:val>
                                        </p:tav>
                                        <p:tav tm="100000">
                                          <p:val>
                                            <p:strVal val="#ppt_w"/>
                                          </p:val>
                                        </p:tav>
                                      </p:tavLst>
                                    </p:anim>
                                    <p:anim calcmode="lin" valueType="num">
                                      <p:cBhvr>
                                        <p:cTn id="44" dur="1000" fill="hold"/>
                                        <p:tgtEl>
                                          <p:spTgt spid="5"/>
                                        </p:tgtEl>
                                        <p:attrNameLst>
                                          <p:attrName>ppt_h</p:attrName>
                                        </p:attrNameLst>
                                      </p:cBhvr>
                                      <p:tavLst>
                                        <p:tav tm="0">
                                          <p:val>
                                            <p:fltVal val="0"/>
                                          </p:val>
                                        </p:tav>
                                        <p:tav tm="100000">
                                          <p:val>
                                            <p:strVal val="#ppt_h"/>
                                          </p:val>
                                        </p:tav>
                                      </p:tavLst>
                                    </p:anim>
                                    <p:anim calcmode="lin" valueType="num">
                                      <p:cBhvr>
                                        <p:cTn id="45" dur="1000" fill="hold"/>
                                        <p:tgtEl>
                                          <p:spTgt spid="5"/>
                                        </p:tgtEl>
                                        <p:attrNameLst>
                                          <p:attrName>style.rotation</p:attrName>
                                        </p:attrNameLst>
                                      </p:cBhvr>
                                      <p:tavLst>
                                        <p:tav tm="0">
                                          <p:val>
                                            <p:fltVal val="90"/>
                                          </p:val>
                                        </p:tav>
                                        <p:tav tm="100000">
                                          <p:val>
                                            <p:fltVal val="0"/>
                                          </p:val>
                                        </p:tav>
                                      </p:tavLst>
                                    </p:anim>
                                    <p:animEffect transition="in" filter="fade">
                                      <p:cBhvr>
                                        <p:cTn id="4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6663" y="3178175"/>
            <a:ext cx="15906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ctrTitle"/>
          </p:nvPr>
        </p:nvSpPr>
        <p:spPr>
          <a:xfrm>
            <a:off x="685800" y="1700809"/>
            <a:ext cx="7772400" cy="1899642"/>
          </a:xfrm>
        </p:spPr>
        <p:txBody>
          <a:bodyPr>
            <a:normAutofit/>
          </a:bodyPr>
          <a:lstStyle/>
          <a:p>
            <a:r>
              <a:rPr lang="fr-FR" b="1" dirty="0"/>
              <a:t>La </a:t>
            </a:r>
            <a:r>
              <a:rPr lang="fr-FR" b="1" dirty="0" smtClean="0"/>
              <a:t>technique</a:t>
            </a:r>
            <a:endParaRPr lang="fr-FR" dirty="0"/>
          </a:p>
        </p:txBody>
      </p:sp>
      <p:sp>
        <p:nvSpPr>
          <p:cNvPr id="3" name="Sous-titre 2"/>
          <p:cNvSpPr>
            <a:spLocks noGrp="1"/>
          </p:cNvSpPr>
          <p:nvPr>
            <p:ph type="subTitle" idx="1"/>
          </p:nvPr>
        </p:nvSpPr>
        <p:spPr/>
        <p:txBody>
          <a:bodyPr>
            <a:normAutofit fontScale="62500" lnSpcReduction="20000"/>
          </a:bodyPr>
          <a:lstStyle/>
          <a:p>
            <a:r>
              <a:rPr lang="fr-FR" i="1" dirty="0">
                <a:solidFill>
                  <a:schemeClr val="tx1"/>
                </a:solidFill>
              </a:rPr>
              <a:t>Ces remarques proviennent de divers livres édités par la fédération, de sites Internet spécialisés, de conseils d'animateurs de bowling. Elles ont été reformulées et recomposées par Micheline </a:t>
            </a:r>
            <a:r>
              <a:rPr lang="fr-FR" i="1" dirty="0" err="1">
                <a:solidFill>
                  <a:schemeClr val="tx1"/>
                </a:solidFill>
              </a:rPr>
              <a:t>Dehédin</a:t>
            </a:r>
            <a:r>
              <a:rPr lang="fr-FR" i="1" dirty="0">
                <a:solidFill>
                  <a:schemeClr val="tx1"/>
                </a:solidFill>
              </a:rPr>
              <a:t>. Prévues pour des droitiers, elles doivent être adaptées aux gauchers. </a:t>
            </a:r>
          </a:p>
          <a:p>
            <a:endParaRPr lang="fr-FR" b="1" dirty="0">
              <a:solidFill>
                <a:schemeClr val="tx1"/>
              </a:solidFill>
            </a:endParaRP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0715738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122"/>
                                        </p:tgtEl>
                                        <p:attrNameLst>
                                          <p:attrName>style.visibility</p:attrName>
                                        </p:attrNameLst>
                                      </p:cBhvr>
                                      <p:to>
                                        <p:strVal val="visible"/>
                                      </p:to>
                                    </p:set>
                                    <p:animEffect transition="in" filter="fade">
                                      <p:cBhvr>
                                        <p:cTn id="13" dur="1000"/>
                                        <p:tgtEl>
                                          <p:spTgt spid="5122"/>
                                        </p:tgtEl>
                                      </p:cBhvr>
                                    </p:animEffect>
                                    <p:anim calcmode="lin" valueType="num">
                                      <p:cBhvr>
                                        <p:cTn id="14" dur="1000" fill="hold"/>
                                        <p:tgtEl>
                                          <p:spTgt spid="5122"/>
                                        </p:tgtEl>
                                        <p:attrNameLst>
                                          <p:attrName>ppt_x</p:attrName>
                                        </p:attrNameLst>
                                      </p:cBhvr>
                                      <p:tavLst>
                                        <p:tav tm="0">
                                          <p:val>
                                            <p:strVal val="#ppt_x"/>
                                          </p:val>
                                        </p:tav>
                                        <p:tav tm="100000">
                                          <p:val>
                                            <p:strVal val="#ppt_x"/>
                                          </p:val>
                                        </p:tav>
                                      </p:tavLst>
                                    </p:anim>
                                    <p:anim calcmode="lin" valueType="num">
                                      <p:cBhvr>
                                        <p:cTn id="15" dur="1000" fill="hold"/>
                                        <p:tgtEl>
                                          <p:spTgt spid="5122"/>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692696"/>
            <a:ext cx="8686800" cy="936104"/>
          </a:xfrm>
        </p:spPr>
        <p:txBody>
          <a:bodyPr>
            <a:normAutofit fontScale="90000"/>
          </a:bodyPr>
          <a:lstStyle/>
          <a:p>
            <a:r>
              <a:rPr lang="fr-FR" b="1" dirty="0"/>
              <a:t>Choisir une boule </a:t>
            </a:r>
            <a:br>
              <a:rPr lang="fr-FR" b="1" dirty="0"/>
            </a:br>
            <a:endParaRPr lang="fr-FR" dirty="0"/>
          </a:p>
        </p:txBody>
      </p:sp>
      <p:sp>
        <p:nvSpPr>
          <p:cNvPr id="3" name="Espace réservé du contenu 2"/>
          <p:cNvSpPr>
            <a:spLocks noGrp="1"/>
          </p:cNvSpPr>
          <p:nvPr>
            <p:ph idx="1"/>
          </p:nvPr>
        </p:nvSpPr>
        <p:spPr/>
        <p:txBody>
          <a:bodyPr>
            <a:normAutofit fontScale="55000" lnSpcReduction="20000"/>
          </a:bodyPr>
          <a:lstStyle/>
          <a:p>
            <a:pPr marL="0" indent="0" fontAlgn="t">
              <a:buNone/>
            </a:pPr>
            <a:r>
              <a:rPr lang="fr-FR" dirty="0" smtClean="0"/>
              <a:t>	En </a:t>
            </a:r>
            <a:r>
              <a:rPr lang="fr-FR" dirty="0"/>
              <a:t>général, le choix ne manque pas dans les </a:t>
            </a:r>
            <a:r>
              <a:rPr lang="fr-FR" dirty="0" smtClean="0"/>
              <a:t>râteliers</a:t>
            </a:r>
            <a:r>
              <a:rPr lang="fr-FR" dirty="0"/>
              <a:t> ! Au début, ne choisissez pas une boule trop lourde ; privilégiez la précision plutôt que la force ou la vitesse. Par la suite, vous pourrez en augmenter le poids mais sans fatigue ni perte de contrôle : vous devez pouvoir la tenir à bout de bras 5 secondes sans fatigue. Les boules de poids identiques sont en général de même couleur. </a:t>
            </a:r>
          </a:p>
          <a:p>
            <a:pPr marL="0" indent="0" fontAlgn="t">
              <a:buNone/>
            </a:pPr>
            <a:r>
              <a:rPr lang="fr-FR" dirty="0" smtClean="0"/>
              <a:t>	Vérifiez </a:t>
            </a:r>
            <a:r>
              <a:rPr lang="fr-FR" dirty="0"/>
              <a:t>ensuite que le perçage vous convient. Pour cela, mettez votre pouce dans l'orifice le plus gros, et en étendant la main, les premières phalanges du majeur et de l'annulaire doivent arriver au niveau des deux autres trous.</a:t>
            </a:r>
            <a:br>
              <a:rPr lang="fr-FR" dirty="0"/>
            </a:br>
            <a:r>
              <a:rPr lang="fr-FR" dirty="0" smtClean="0"/>
              <a:t>	Les </a:t>
            </a:r>
            <a:r>
              <a:rPr lang="fr-FR" dirty="0"/>
              <a:t>trous doivent être juste assez serrés pour retenir la boule. Le trou du pouce est un peu plus large, mais le pouce touche légèrement les bords du trou. .</a:t>
            </a:r>
            <a:br>
              <a:rPr lang="fr-FR" dirty="0"/>
            </a:br>
            <a:r>
              <a:rPr lang="fr-FR" dirty="0" smtClean="0"/>
              <a:t>	La </a:t>
            </a:r>
            <a:r>
              <a:rPr lang="fr-FR" dirty="0"/>
              <a:t>membrane entre le pouce et l'index ne doit être ni tendue ni trop </a:t>
            </a:r>
            <a:r>
              <a:rPr lang="fr-FR" dirty="0" smtClean="0"/>
              <a:t>relâchée.</a:t>
            </a:r>
          </a:p>
          <a:p>
            <a:pPr marL="0" indent="0" fontAlgn="t">
              <a:buNone/>
            </a:pPr>
            <a:r>
              <a:rPr lang="fr-FR" dirty="0" smtClean="0"/>
              <a:t>	Une </a:t>
            </a:r>
            <a:r>
              <a:rPr lang="fr-FR" dirty="0"/>
              <a:t>fois sur la piste, vous prenez votre boule en mettant d'abord le majeur et l'annulaire puis le pouce. Au moment du lâcher, c'est le pouce qui part en premier. Les doigts soulèvent encore la boule en hauteur et en avant. </a:t>
            </a:r>
          </a:p>
          <a:p>
            <a:pPr marL="0" indent="0" fontAlgn="t">
              <a:buNone/>
            </a:pPr>
            <a:endParaRPr lang="fr-FR" dirty="0"/>
          </a:p>
          <a:p>
            <a:pPr marL="0" indent="0">
              <a:buNone/>
            </a:pPr>
            <a:endParaRPr lang="fr-FR"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797152"/>
            <a:ext cx="13239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1935315875"/>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ppt_w</p:attrName>
                                        </p:attrNameLst>
                                      </p:cBhvr>
                                      <p:tavLst>
                                        <p:tav tm="0" fmla="#ppt_w*sin(2.5*pi*$)">
                                          <p:val>
                                            <p:fltVal val="0"/>
                                          </p:val>
                                        </p:tav>
                                        <p:tav tm="100000">
                                          <p:val>
                                            <p:fltVal val="1"/>
                                          </p:val>
                                        </p:tav>
                                      </p:tavLst>
                                    </p:anim>
                                    <p:anim calcmode="lin" valueType="num">
                                      <p:cBhvr>
                                        <p:cTn id="9" dur="15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1000"/>
                                        <p:tgtEl>
                                          <p:spTgt spid="3">
                                            <p:txEl>
                                              <p:pRg st="1" end="1"/>
                                            </p:tx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1000"/>
                                        <p:tgtEl>
                                          <p:spTgt spid="3">
                                            <p:txEl>
                                              <p:pRg st="2" end="2"/>
                                            </p:txEl>
                                          </p:spTgt>
                                        </p:tgtEl>
                                      </p:cBhvr>
                                    </p:animEffect>
                                  </p:childTnLst>
                                </p:cTn>
                              </p:par>
                            </p:childTnLst>
                          </p:cTn>
                        </p:par>
                        <p:par>
                          <p:cTn id="26" fill="hold">
                            <p:stCondLst>
                              <p:cond delay="2500"/>
                            </p:stCondLst>
                            <p:childTnLst>
                              <p:par>
                                <p:cTn id="27" presetID="35" presetClass="entr" presetSubtype="0" fill="hold" nodeType="afterEffect">
                                  <p:stCondLst>
                                    <p:cond delay="0"/>
                                  </p:stCondLst>
                                  <p:childTnLst>
                                    <p:set>
                                      <p:cBhvr>
                                        <p:cTn id="28" dur="1" fill="hold">
                                          <p:stCondLst>
                                            <p:cond delay="0"/>
                                          </p:stCondLst>
                                        </p:cTn>
                                        <p:tgtEl>
                                          <p:spTgt spid="2049"/>
                                        </p:tgtEl>
                                        <p:attrNameLst>
                                          <p:attrName>style.visibility</p:attrName>
                                        </p:attrNameLst>
                                      </p:cBhvr>
                                      <p:to>
                                        <p:strVal val="visible"/>
                                      </p:to>
                                    </p:set>
                                    <p:animEffect transition="in" filter="fade">
                                      <p:cBhvr>
                                        <p:cTn id="29" dur="2000"/>
                                        <p:tgtEl>
                                          <p:spTgt spid="2049"/>
                                        </p:tgtEl>
                                      </p:cBhvr>
                                    </p:animEffect>
                                    <p:anim calcmode="lin" valueType="num">
                                      <p:cBhvr>
                                        <p:cTn id="30" dur="2000" fill="hold"/>
                                        <p:tgtEl>
                                          <p:spTgt spid="2049"/>
                                        </p:tgtEl>
                                        <p:attrNameLst>
                                          <p:attrName>style.rotation</p:attrName>
                                        </p:attrNameLst>
                                      </p:cBhvr>
                                      <p:tavLst>
                                        <p:tav tm="0">
                                          <p:val>
                                            <p:fltVal val="720"/>
                                          </p:val>
                                        </p:tav>
                                        <p:tav tm="100000">
                                          <p:val>
                                            <p:fltVal val="0"/>
                                          </p:val>
                                        </p:tav>
                                      </p:tavLst>
                                    </p:anim>
                                    <p:anim calcmode="lin" valueType="num">
                                      <p:cBhvr>
                                        <p:cTn id="31" dur="2000" fill="hold"/>
                                        <p:tgtEl>
                                          <p:spTgt spid="2049"/>
                                        </p:tgtEl>
                                        <p:attrNameLst>
                                          <p:attrName>ppt_h</p:attrName>
                                        </p:attrNameLst>
                                      </p:cBhvr>
                                      <p:tavLst>
                                        <p:tav tm="0">
                                          <p:val>
                                            <p:fltVal val="0"/>
                                          </p:val>
                                        </p:tav>
                                        <p:tav tm="100000">
                                          <p:val>
                                            <p:strVal val="#ppt_h"/>
                                          </p:val>
                                        </p:tav>
                                      </p:tavLst>
                                    </p:anim>
                                    <p:anim calcmode="lin" valueType="num">
                                      <p:cBhvr>
                                        <p:cTn id="32" dur="2000" fill="hold"/>
                                        <p:tgtEl>
                                          <p:spTgt spid="2049"/>
                                        </p:tgtEl>
                                        <p:attrNameLst>
                                          <p:attrName>ppt_w</p:attrName>
                                        </p:attrNameLst>
                                      </p:cBhvr>
                                      <p:tavLst>
                                        <p:tav tm="0">
                                          <p:val>
                                            <p:fltVal val="0"/>
                                          </p:val>
                                        </p:tav>
                                        <p:tav tm="100000">
                                          <p:val>
                                            <p:strVal val="#ppt_w"/>
                                          </p:val>
                                        </p:tav>
                                      </p:tavLst>
                                    </p:anim>
                                  </p:childTnLst>
                                </p:cTn>
                              </p:par>
                            </p:childTnLst>
                          </p:cTn>
                        </p:par>
                        <p:par>
                          <p:cTn id="33" fill="hold">
                            <p:stCondLst>
                              <p:cond delay="4500"/>
                            </p:stCondLst>
                            <p:childTnLst>
                              <p:par>
                                <p:cTn id="34" presetID="31" presetClass="entr" presetSubtype="0" fill="hold" nodeType="afterEffect">
                                  <p:stCondLst>
                                    <p:cond delay="400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90"/>
                                          </p:val>
                                        </p:tav>
                                        <p:tav tm="100000">
                                          <p:val>
                                            <p:fltVal val="0"/>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764704"/>
            <a:ext cx="8686800" cy="792088"/>
          </a:xfrm>
        </p:spPr>
        <p:txBody>
          <a:bodyPr>
            <a:normAutofit fontScale="90000"/>
          </a:bodyPr>
          <a:lstStyle/>
          <a:p>
            <a:r>
              <a:rPr lang="fr-FR" b="1" dirty="0"/>
              <a:t>Se placer </a:t>
            </a:r>
            <a:r>
              <a:rPr lang="fr-FR" dirty="0"/>
              <a:t/>
            </a:r>
            <a:br>
              <a:rPr lang="fr-FR" dirty="0"/>
            </a:br>
            <a:endParaRPr lang="fr-FR" dirty="0"/>
          </a:p>
        </p:txBody>
      </p:sp>
      <p:sp>
        <p:nvSpPr>
          <p:cNvPr id="3" name="Espace réservé du contenu 2"/>
          <p:cNvSpPr>
            <a:spLocks noGrp="1"/>
          </p:cNvSpPr>
          <p:nvPr>
            <p:ph idx="1"/>
          </p:nvPr>
        </p:nvSpPr>
        <p:spPr>
          <a:xfrm>
            <a:off x="457200" y="1484784"/>
            <a:ext cx="8229600" cy="4641379"/>
          </a:xfrm>
        </p:spPr>
        <p:txBody>
          <a:bodyPr>
            <a:normAutofit/>
          </a:bodyPr>
          <a:lstStyle/>
          <a:p>
            <a:pPr marL="0" indent="0">
              <a:buNone/>
            </a:pPr>
            <a:r>
              <a:rPr lang="fr-FR" sz="1800" b="1" dirty="0"/>
              <a:t>Positionnement en profondeur, par rapport à la ligne de faute</a:t>
            </a:r>
            <a:r>
              <a:rPr lang="fr-FR" sz="1800" b="1" dirty="0" smtClean="0"/>
              <a:t>.</a:t>
            </a:r>
          </a:p>
          <a:p>
            <a:pPr marL="0" indent="0">
              <a:buNone/>
            </a:pPr>
            <a:r>
              <a:rPr lang="fr-FR" sz="1800" dirty="0"/>
              <a:t/>
            </a:r>
            <a:br>
              <a:rPr lang="fr-FR" sz="1800" dirty="0"/>
            </a:br>
            <a:r>
              <a:rPr lang="fr-FR" sz="1800" dirty="0"/>
              <a:t>Placez-vous juste derrière la ligne de faute, dos tourné à la piste et faites 4 pas et demi puis retournez vous en notant la position par rapport aux marques de départ (7 ronds alignés). Faites quelques essais de lancer de boule, avec des pas réguliers, pour vérifier le placement final par rapport à la ligne de faute et la position de départ repérée (à ajuster si nécessaire, en avançant ou reculant légèrement).</a:t>
            </a:r>
          </a:p>
          <a:p>
            <a:pPr marL="0" indent="0">
              <a:buNone/>
            </a:pPr>
            <a:endParaRPr lang="fr-FR" sz="1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488" y="3717032"/>
            <a:ext cx="52387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6021288"/>
            <a:ext cx="588839" cy="522638"/>
          </a:xfrm>
          <a:prstGeom prst="rect">
            <a:avLst/>
          </a:prstGeom>
        </p:spPr>
      </p:pic>
    </p:spTree>
    <p:extLst>
      <p:ext uri="{BB962C8B-B14F-4D97-AF65-F5344CB8AC3E}">
        <p14:creationId xmlns:p14="http://schemas.microsoft.com/office/powerpoint/2010/main" val="286430597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850"/>
                            </p:stCondLst>
                            <p:childTnLst>
                              <p:par>
                                <p:cTn id="13" presetID="23"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1850"/>
                            </p:stCondLst>
                            <p:childTnLst>
                              <p:par>
                                <p:cTn id="18" presetID="2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2850"/>
                            </p:stCondLst>
                            <p:childTnLst>
                              <p:par>
                                <p:cTn id="23" presetID="25" presetClass="entr" presetSubtype="0" fill="hold" nodeType="afterEffect">
                                  <p:stCondLst>
                                    <p:cond delay="0"/>
                                  </p:stCondLst>
                                  <p:childTnLst>
                                    <p:set>
                                      <p:cBhvr>
                                        <p:cTn id="24" dur="1" fill="hold">
                                          <p:stCondLst>
                                            <p:cond delay="0"/>
                                          </p:stCondLst>
                                        </p:cTn>
                                        <p:tgtEl>
                                          <p:spTgt spid="3074"/>
                                        </p:tgtEl>
                                        <p:attrNameLst>
                                          <p:attrName>style.visibility</p:attrName>
                                        </p:attrNameLst>
                                      </p:cBhvr>
                                      <p:to>
                                        <p:strVal val="visible"/>
                                      </p:to>
                                    </p:set>
                                    <p:anim calcmode="lin" valueType="num">
                                      <p:cBhvr>
                                        <p:cTn id="25" dur="750" decel="50000" fill="hold">
                                          <p:stCondLst>
                                            <p:cond delay="0"/>
                                          </p:stCondLst>
                                        </p:cTn>
                                        <p:tgtEl>
                                          <p:spTgt spid="3074"/>
                                        </p:tgtEl>
                                        <p:attrNameLst>
                                          <p:attrName>style.rotation</p:attrName>
                                        </p:attrNameLst>
                                      </p:cBhvr>
                                      <p:tavLst>
                                        <p:tav tm="0">
                                          <p:val>
                                            <p:fltVal val="-90"/>
                                          </p:val>
                                        </p:tav>
                                        <p:tav tm="100000">
                                          <p:val>
                                            <p:fltVal val="0"/>
                                          </p:val>
                                        </p:tav>
                                      </p:tavLst>
                                    </p:anim>
                                    <p:anim calcmode="lin" valueType="num">
                                      <p:cBhvr>
                                        <p:cTn id="26" dur="750" decel="50000" fill="hold">
                                          <p:stCondLst>
                                            <p:cond delay="0"/>
                                          </p:stCondLst>
                                        </p:cTn>
                                        <p:tgtEl>
                                          <p:spTgt spid="3074"/>
                                        </p:tgtEl>
                                        <p:attrNameLst>
                                          <p:attrName>ppt_w</p:attrName>
                                        </p:attrNameLst>
                                      </p:cBhvr>
                                      <p:tavLst>
                                        <p:tav tm="0">
                                          <p:val>
                                            <p:strVal val="#ppt_w"/>
                                          </p:val>
                                        </p:tav>
                                        <p:tav tm="100000">
                                          <p:val>
                                            <p:strVal val="#ppt_w*.05"/>
                                          </p:val>
                                        </p:tav>
                                      </p:tavLst>
                                    </p:anim>
                                    <p:anim calcmode="lin" valueType="num">
                                      <p:cBhvr>
                                        <p:cTn id="27" dur="750" accel="50000" fill="hold">
                                          <p:stCondLst>
                                            <p:cond delay="750"/>
                                          </p:stCondLst>
                                        </p:cTn>
                                        <p:tgtEl>
                                          <p:spTgt spid="3074"/>
                                        </p:tgtEl>
                                        <p:attrNameLst>
                                          <p:attrName>ppt_w</p:attrName>
                                        </p:attrNameLst>
                                      </p:cBhvr>
                                      <p:tavLst>
                                        <p:tav tm="0">
                                          <p:val>
                                            <p:strVal val="#ppt_w*.05"/>
                                          </p:val>
                                        </p:tav>
                                        <p:tav tm="100000">
                                          <p:val>
                                            <p:strVal val="#ppt_w"/>
                                          </p:val>
                                        </p:tav>
                                      </p:tavLst>
                                    </p:anim>
                                    <p:anim calcmode="lin" valueType="num">
                                      <p:cBhvr>
                                        <p:cTn id="28" dur="1500" fill="hold"/>
                                        <p:tgtEl>
                                          <p:spTgt spid="3074"/>
                                        </p:tgtEl>
                                        <p:attrNameLst>
                                          <p:attrName>ppt_h</p:attrName>
                                        </p:attrNameLst>
                                      </p:cBhvr>
                                      <p:tavLst>
                                        <p:tav tm="0">
                                          <p:val>
                                            <p:strVal val="#ppt_h"/>
                                          </p:val>
                                        </p:tav>
                                        <p:tav tm="100000">
                                          <p:val>
                                            <p:strVal val="#ppt_h"/>
                                          </p:val>
                                        </p:tav>
                                      </p:tavLst>
                                    </p:anim>
                                    <p:anim calcmode="lin" valueType="num">
                                      <p:cBhvr>
                                        <p:cTn id="29" dur="750" decel="50000" fill="hold">
                                          <p:stCondLst>
                                            <p:cond delay="0"/>
                                          </p:stCondLst>
                                        </p:cTn>
                                        <p:tgtEl>
                                          <p:spTgt spid="3074"/>
                                        </p:tgtEl>
                                        <p:attrNameLst>
                                          <p:attrName>ppt_x</p:attrName>
                                        </p:attrNameLst>
                                      </p:cBhvr>
                                      <p:tavLst>
                                        <p:tav tm="0">
                                          <p:val>
                                            <p:strVal val="#ppt_x+.4"/>
                                          </p:val>
                                        </p:tav>
                                        <p:tav tm="100000">
                                          <p:val>
                                            <p:strVal val="#ppt_x"/>
                                          </p:val>
                                        </p:tav>
                                      </p:tavLst>
                                    </p:anim>
                                    <p:anim calcmode="lin" valueType="num">
                                      <p:cBhvr>
                                        <p:cTn id="30" dur="750" decel="50000" fill="hold">
                                          <p:stCondLst>
                                            <p:cond delay="0"/>
                                          </p:stCondLst>
                                        </p:cTn>
                                        <p:tgtEl>
                                          <p:spTgt spid="3074"/>
                                        </p:tgtEl>
                                        <p:attrNameLst>
                                          <p:attrName>ppt_y</p:attrName>
                                        </p:attrNameLst>
                                      </p:cBhvr>
                                      <p:tavLst>
                                        <p:tav tm="0">
                                          <p:val>
                                            <p:strVal val="#ppt_y-.2"/>
                                          </p:val>
                                        </p:tav>
                                        <p:tav tm="100000">
                                          <p:val>
                                            <p:strVal val="#ppt_y+.1"/>
                                          </p:val>
                                        </p:tav>
                                      </p:tavLst>
                                    </p:anim>
                                    <p:anim calcmode="lin" valueType="num">
                                      <p:cBhvr>
                                        <p:cTn id="31" dur="750" accel="50000" fill="hold">
                                          <p:stCondLst>
                                            <p:cond delay="750"/>
                                          </p:stCondLst>
                                        </p:cTn>
                                        <p:tgtEl>
                                          <p:spTgt spid="3074"/>
                                        </p:tgtEl>
                                        <p:attrNameLst>
                                          <p:attrName>ppt_y</p:attrName>
                                        </p:attrNameLst>
                                      </p:cBhvr>
                                      <p:tavLst>
                                        <p:tav tm="0">
                                          <p:val>
                                            <p:strVal val="#ppt_y+.1"/>
                                          </p:val>
                                        </p:tav>
                                        <p:tav tm="100000">
                                          <p:val>
                                            <p:strVal val="#ppt_y"/>
                                          </p:val>
                                        </p:tav>
                                      </p:tavLst>
                                    </p:anim>
                                    <p:animEffect transition="in" filter="fade">
                                      <p:cBhvr>
                                        <p:cTn id="32" dur="1500" decel="50000">
                                          <p:stCondLst>
                                            <p:cond delay="0"/>
                                          </p:stCondLst>
                                        </p:cTn>
                                        <p:tgtEl>
                                          <p:spTgt spid="3074"/>
                                        </p:tgtEl>
                                      </p:cBhvr>
                                    </p:animEffect>
                                  </p:childTnLst>
                                </p:cTn>
                              </p:par>
                            </p:childTnLst>
                          </p:cTn>
                        </p:par>
                        <p:par>
                          <p:cTn id="33" fill="hold">
                            <p:stCondLst>
                              <p:cond delay="4350"/>
                            </p:stCondLst>
                            <p:childTnLst>
                              <p:par>
                                <p:cTn id="34" presetID="31" presetClass="entr" presetSubtype="0" fill="hold" nodeType="afterEffect">
                                  <p:stCondLst>
                                    <p:cond delay="400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90"/>
                                          </p:val>
                                        </p:tav>
                                        <p:tav tm="100000">
                                          <p:val>
                                            <p:fltVal val="0"/>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499</Words>
  <Application>Microsoft Office PowerPoint</Application>
  <PresentationFormat>Affichage à l'écran (4:3)</PresentationFormat>
  <Paragraphs>130</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Promenade</vt:lpstr>
      <vt:lpstr>Le bowling </vt:lpstr>
      <vt:lpstr>Un peu d'histoire </vt:lpstr>
      <vt:lpstr>Les règles</vt:lpstr>
      <vt:lpstr>L'équipement</vt:lpstr>
      <vt:lpstr>Les quilles</vt:lpstr>
      <vt:lpstr>La piste </vt:lpstr>
      <vt:lpstr>La technique</vt:lpstr>
      <vt:lpstr>Choisir une boule  </vt:lpstr>
      <vt:lpstr>Se placer  </vt:lpstr>
      <vt:lpstr>Présentation PowerPoint</vt:lpstr>
      <vt:lpstr>Présentation PowerPoint</vt:lpstr>
      <vt:lpstr>Présentation PowerPoint</vt:lpstr>
      <vt:lpstr>Présentation PowerPoint</vt:lpstr>
      <vt:lpstr> </vt:lpstr>
      <vt:lpstr>Comment faire un strike  </vt:lpstr>
      <vt:lpstr>Comment faire des spares (1) </vt:lpstr>
      <vt:lpstr>Comment faire des spares (2) </vt:lpstr>
      <vt:lpstr>Pour se résumer...</vt:lpstr>
      <vt:lpstr>Présentation PowerPoint</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bowling</dc:title>
  <dc:creator/>
  <cp:lastModifiedBy/>
  <cp:revision>109</cp:revision>
  <dcterms:created xsi:type="dcterms:W3CDTF">2014-11-28T10:38:38Z</dcterms:created>
  <dcterms:modified xsi:type="dcterms:W3CDTF">2019-06-19T17:22:20Z</dcterms:modified>
</cp:coreProperties>
</file>